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310" r:id="rId3"/>
    <p:sldId id="308" r:id="rId4"/>
    <p:sldId id="306" r:id="rId5"/>
    <p:sldId id="282" r:id="rId6"/>
    <p:sldId id="315" r:id="rId7"/>
    <p:sldId id="292" r:id="rId8"/>
    <p:sldId id="309" r:id="rId9"/>
    <p:sldId id="313" r:id="rId10"/>
    <p:sldId id="320" r:id="rId11"/>
    <p:sldId id="311" r:id="rId12"/>
    <p:sldId id="269" r:id="rId13"/>
    <p:sldId id="312" r:id="rId14"/>
    <p:sldId id="316" r:id="rId15"/>
    <p:sldId id="277" r:id="rId16"/>
    <p:sldId id="319" r:id="rId17"/>
    <p:sldId id="279" r:id="rId18"/>
    <p:sldId id="317" r:id="rId19"/>
    <p:sldId id="274" r:id="rId20"/>
    <p:sldId id="284" r:id="rId21"/>
    <p:sldId id="318" r:id="rId22"/>
    <p:sldId id="305" r:id="rId23"/>
    <p:sldId id="272" r:id="rId24"/>
    <p:sldId id="295" r:id="rId25"/>
    <p:sldId id="275" r:id="rId26"/>
    <p:sldId id="278" r:id="rId27"/>
    <p:sldId id="273" r:id="rId28"/>
    <p:sldId id="267" r:id="rId29"/>
    <p:sldId id="297" r:id="rId30"/>
    <p:sldId id="296" r:id="rId31"/>
    <p:sldId id="289" r:id="rId32"/>
    <p:sldId id="288" r:id="rId33"/>
    <p:sldId id="287" r:id="rId34"/>
    <p:sldId id="271" r:id="rId35"/>
    <p:sldId id="280" r:id="rId36"/>
    <p:sldId id="298" r:id="rId37"/>
    <p:sldId id="281" r:id="rId38"/>
    <p:sldId id="290" r:id="rId39"/>
    <p:sldId id="291" r:id="rId40"/>
    <p:sldId id="293" r:id="rId41"/>
    <p:sldId id="294" r:id="rId42"/>
    <p:sldId id="261" r:id="rId43"/>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764C"/>
    <a:srgbClr val="CC0000"/>
    <a:srgbClr val="FFFF99"/>
    <a:srgbClr val="FF9933"/>
    <a:srgbClr val="E4C716"/>
    <a:srgbClr val="C11546"/>
    <a:srgbClr val="FFFF66"/>
    <a:srgbClr val="FF9900"/>
    <a:srgbClr val="FF3300"/>
    <a:srgbClr val="D8A6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6912" autoAdjust="0"/>
    <p:restoredTop sz="94660"/>
  </p:normalViewPr>
  <p:slideViewPr>
    <p:cSldViewPr>
      <p:cViewPr>
        <p:scale>
          <a:sx n="70" d="100"/>
          <a:sy n="70" d="100"/>
        </p:scale>
        <p:origin x="-1152" y="-72"/>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283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F2491E-024A-4D1B-B5C2-A859E1248CE8}" type="datetimeFigureOut">
              <a:rPr lang="de-DE" smtClean="0"/>
              <a:t>01.02.2024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B0AF38-369B-40A3-8BCF-33E07758F255}" type="slidenum">
              <a:rPr lang="de-DE" smtClean="0"/>
              <a:t>‹Nr.›</a:t>
            </a:fld>
            <a:endParaRPr lang="de-DE"/>
          </a:p>
        </p:txBody>
      </p:sp>
    </p:spTree>
    <p:extLst>
      <p:ext uri="{BB962C8B-B14F-4D97-AF65-F5344CB8AC3E}">
        <p14:creationId xmlns:p14="http://schemas.microsoft.com/office/powerpoint/2010/main" val="2846151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AB0AF38-369B-40A3-8BCF-33E07758F255}" type="slidenum">
              <a:rPr lang="de-DE" smtClean="0"/>
              <a:t>1</a:t>
            </a:fld>
            <a:endParaRPr lang="de-DE"/>
          </a:p>
        </p:txBody>
      </p:sp>
    </p:spTree>
    <p:extLst>
      <p:ext uri="{BB962C8B-B14F-4D97-AF65-F5344CB8AC3E}">
        <p14:creationId xmlns:p14="http://schemas.microsoft.com/office/powerpoint/2010/main" val="830390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0AB0AF38-369B-40A3-8BCF-33E07758F255}" type="slidenum">
              <a:rPr lang="de-DE" smtClean="0"/>
              <a:t>3</a:t>
            </a:fld>
            <a:endParaRPr lang="de-DE"/>
          </a:p>
        </p:txBody>
      </p:sp>
    </p:spTree>
    <p:extLst>
      <p:ext uri="{BB962C8B-B14F-4D97-AF65-F5344CB8AC3E}">
        <p14:creationId xmlns:p14="http://schemas.microsoft.com/office/powerpoint/2010/main" val="830390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AB0AF38-369B-40A3-8BCF-33E07758F255}" type="slidenum">
              <a:rPr lang="de-DE" smtClean="0"/>
              <a:t>28</a:t>
            </a:fld>
            <a:endParaRPr lang="de-DE"/>
          </a:p>
        </p:txBody>
      </p:sp>
    </p:spTree>
    <p:extLst>
      <p:ext uri="{BB962C8B-B14F-4D97-AF65-F5344CB8AC3E}">
        <p14:creationId xmlns:p14="http://schemas.microsoft.com/office/powerpoint/2010/main" val="274216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1BA50D42-C9CD-4801-B293-61D1F53EC57E}" type="datetimeFigureOut">
              <a:rPr lang="de-DE" smtClean="0"/>
              <a:t>01.02.2024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BA50D42-C9CD-4801-B293-61D1F53EC57E}" type="datetimeFigureOut">
              <a:rPr lang="de-DE" smtClean="0"/>
              <a:t>01.02.2024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 durch Klicken hinzufügen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BA50D42-C9CD-4801-B293-61D1F53EC57E}" type="datetimeFigureOut">
              <a:rPr lang="de-DE" smtClean="0"/>
              <a:t>01.02.2024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1BA50D42-C9CD-4801-B293-61D1F53EC57E}" type="datetimeFigureOut">
              <a:rPr lang="de-DE" smtClean="0"/>
              <a:t>01.02.2024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p>
            <a:fld id="{1BA50D42-C9CD-4801-B293-61D1F53EC57E}" type="datetimeFigureOut">
              <a:rPr lang="de-DE" smtClean="0"/>
              <a:t>01.02.2024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1BA50D42-C9CD-4801-B293-61D1F53EC57E}" type="datetimeFigureOut">
              <a:rPr lang="de-DE" smtClean="0"/>
              <a:t>01.02.2024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1BA50D42-C9CD-4801-B293-61D1F53EC57E}" type="datetimeFigureOut">
              <a:rPr lang="de-DE" smtClean="0"/>
              <a:t>01.02.2024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1BA50D42-C9CD-4801-B293-61D1F53EC57E}" type="datetimeFigureOut">
              <a:rPr lang="de-DE" smtClean="0"/>
              <a:t>01.02.2024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BA50D42-C9CD-4801-B293-61D1F53EC57E}" type="datetimeFigureOut">
              <a:rPr lang="de-DE" smtClean="0"/>
              <a:t>01.02.2024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1BA50D42-C9CD-4801-B293-61D1F53EC57E}" type="datetimeFigureOut">
              <a:rPr lang="de-DE" smtClean="0"/>
              <a:t>01.02.2024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1BA50D42-C9CD-4801-B293-61D1F53EC57E}" type="datetimeFigureOut">
              <a:rPr lang="de-DE" smtClean="0"/>
              <a:t>01.02.2024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6C6AE60A-B69C-4790-82F7-3882EDF23186}" type="slidenum">
              <a:rPr lang="de-DE" smtClean="0"/>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A50D42-C9CD-4801-B293-61D1F53EC57E}" type="datetimeFigureOut">
              <a:rPr lang="de-DE" smtClean="0"/>
              <a:t>01.02.2024</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AE60A-B69C-4790-82F7-3882EDF23186}" type="slidenum">
              <a:rPr lang="de-DE" smtClean="0"/>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kontakt@praxis-bruegmann.de" TargetMode="Externa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jp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mailto:kontakt@praxis-bruegmann.de" TargetMode="External"/><Relationship Id="rId5" Type="http://schemas.openxmlformats.org/officeDocument/2006/relationships/image" Target="../media/image3.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hyperlink" Target="mailto:kontakt@praxis-bruegmann.de" TargetMode="Externa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91165" y="648914"/>
            <a:ext cx="2454518" cy="276999"/>
          </a:xfrm>
          <a:prstGeom prst="rect">
            <a:avLst/>
          </a:prstGeom>
          <a:noFill/>
        </p:spPr>
        <p:txBody>
          <a:bodyPr wrap="none" rtlCol="0">
            <a:spAutoFit/>
          </a:bodyPr>
          <a:lstStyle/>
          <a:p>
            <a:r>
              <a:rPr lang="de-DE" sz="1200" dirty="0" smtClean="0">
                <a:latin typeface="Comic Sans MS" panose="030F0702030302020204" pitchFamily="66" charset="0"/>
              </a:rPr>
              <a:t>Körperarbeit &amp; Traumatherapie</a:t>
            </a:r>
            <a:endParaRPr lang="de-DE" sz="1200" dirty="0">
              <a:latin typeface="Comic Sans MS" panose="030F0702030302020204" pitchFamily="66" charset="0"/>
            </a:endParaRPr>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98985"/>
            <a:ext cx="1158817" cy="476312"/>
          </a:xfrm>
          <a:prstGeom prst="rect">
            <a:avLst/>
          </a:prstGeom>
        </p:spPr>
      </p:pic>
      <p:sp>
        <p:nvSpPr>
          <p:cNvPr id="8" name="Textfeld 7"/>
          <p:cNvSpPr txBox="1"/>
          <p:nvPr/>
        </p:nvSpPr>
        <p:spPr>
          <a:xfrm>
            <a:off x="2172243" y="98985"/>
            <a:ext cx="750526" cy="369332"/>
          </a:xfrm>
          <a:prstGeom prst="rect">
            <a:avLst/>
          </a:prstGeom>
          <a:noFill/>
        </p:spPr>
        <p:txBody>
          <a:bodyPr wrap="none" rtlCol="0">
            <a:spAutoFit/>
          </a:bodyPr>
          <a:lstStyle/>
          <a:p>
            <a:r>
              <a:rPr lang="de-DE" dirty="0" smtClean="0"/>
              <a:t>Home</a:t>
            </a:r>
          </a:p>
        </p:txBody>
      </p:sp>
      <p:sp>
        <p:nvSpPr>
          <p:cNvPr id="9" name="Textfeld 8"/>
          <p:cNvSpPr txBox="1"/>
          <p:nvPr/>
        </p:nvSpPr>
        <p:spPr>
          <a:xfrm>
            <a:off x="3127482" y="92664"/>
            <a:ext cx="1159292" cy="369332"/>
          </a:xfrm>
          <a:prstGeom prst="rect">
            <a:avLst/>
          </a:prstGeom>
          <a:noFill/>
        </p:spPr>
        <p:txBody>
          <a:bodyPr wrap="none" rtlCol="0">
            <a:spAutoFit/>
          </a:bodyPr>
          <a:lstStyle/>
          <a:p>
            <a:r>
              <a:rPr lang="de-DE" dirty="0" smtClean="0"/>
              <a:t>Über mich</a:t>
            </a:r>
            <a:endParaRPr lang="de-DE" dirty="0"/>
          </a:p>
        </p:txBody>
      </p:sp>
      <p:sp>
        <p:nvSpPr>
          <p:cNvPr id="10" name="Textfeld 9"/>
          <p:cNvSpPr txBox="1"/>
          <p:nvPr/>
        </p:nvSpPr>
        <p:spPr>
          <a:xfrm>
            <a:off x="4427984" y="92664"/>
            <a:ext cx="1010277" cy="369332"/>
          </a:xfrm>
          <a:prstGeom prst="rect">
            <a:avLst/>
          </a:prstGeom>
          <a:noFill/>
        </p:spPr>
        <p:txBody>
          <a:bodyPr wrap="none" rtlCol="0">
            <a:spAutoFit/>
          </a:bodyPr>
          <a:lstStyle/>
          <a:p>
            <a:r>
              <a:rPr lang="de-DE" dirty="0" smtClean="0"/>
              <a:t>Therapie</a:t>
            </a:r>
            <a:endParaRPr lang="de-DE" dirty="0"/>
          </a:p>
        </p:txBody>
      </p:sp>
      <p:sp>
        <p:nvSpPr>
          <p:cNvPr id="11" name="Textfeld 10"/>
          <p:cNvSpPr txBox="1"/>
          <p:nvPr/>
        </p:nvSpPr>
        <p:spPr>
          <a:xfrm>
            <a:off x="5486662" y="92664"/>
            <a:ext cx="906980" cy="369332"/>
          </a:xfrm>
          <a:prstGeom prst="rect">
            <a:avLst/>
          </a:prstGeom>
          <a:noFill/>
        </p:spPr>
        <p:txBody>
          <a:bodyPr wrap="none" rtlCol="0">
            <a:spAutoFit/>
          </a:bodyPr>
          <a:lstStyle/>
          <a:p>
            <a:r>
              <a:rPr lang="de-DE" dirty="0" smtClean="0"/>
              <a:t>Kontakt</a:t>
            </a:r>
            <a:endParaRPr lang="de-DE" dirty="0"/>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3" y="1141932"/>
            <a:ext cx="8796624" cy="2431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feld 13"/>
          <p:cNvSpPr txBox="1"/>
          <p:nvPr/>
        </p:nvSpPr>
        <p:spPr>
          <a:xfrm>
            <a:off x="5831632" y="302598"/>
            <a:ext cx="3312368" cy="1015663"/>
          </a:xfrm>
          <a:prstGeom prst="rect">
            <a:avLst/>
          </a:prstGeom>
          <a:noFill/>
        </p:spPr>
        <p:txBody>
          <a:bodyPr wrap="square" rtlCol="0">
            <a:spAutoFit/>
          </a:bodyPr>
          <a:lstStyle/>
          <a:p>
            <a:pPr algn="ctr"/>
            <a:r>
              <a:rPr lang="de-DE" sz="1600" dirty="0" smtClean="0">
                <a:latin typeface="Comic Sans MS" panose="030F0702030302020204" pitchFamily="66" charset="0"/>
              </a:rPr>
              <a:t>Dörte </a:t>
            </a:r>
            <a:r>
              <a:rPr lang="de-DE" sz="1600" dirty="0" err="1" smtClean="0">
                <a:latin typeface="Comic Sans MS" panose="030F0702030302020204" pitchFamily="66" charset="0"/>
              </a:rPr>
              <a:t>Brügmann</a:t>
            </a:r>
            <a:endParaRPr lang="de-DE" sz="1600" dirty="0">
              <a:latin typeface="Comic Sans MS" panose="030F0702030302020204" pitchFamily="66" charset="0"/>
            </a:endParaRPr>
          </a:p>
          <a:p>
            <a:pPr algn="ctr"/>
            <a:r>
              <a:rPr lang="de-DE" sz="1400" dirty="0" smtClean="0">
                <a:latin typeface="Comic Sans MS" panose="030F0702030302020204" pitchFamily="66" charset="0"/>
              </a:rPr>
              <a:t>Psychotherapie </a:t>
            </a:r>
            <a:r>
              <a:rPr lang="de-DE" sz="1200" dirty="0" smtClean="0">
                <a:latin typeface="Comic Sans MS" panose="030F0702030302020204" pitchFamily="66" charset="0"/>
              </a:rPr>
              <a:t>nach </a:t>
            </a:r>
            <a:r>
              <a:rPr lang="de-DE" sz="1200" dirty="0" err="1" smtClean="0">
                <a:latin typeface="Comic Sans MS" panose="030F0702030302020204" pitchFamily="66" charset="0"/>
              </a:rPr>
              <a:t>Heilpraktikergesetz</a:t>
            </a:r>
            <a:endParaRPr lang="de-DE" sz="1200" dirty="0">
              <a:latin typeface="Comic Sans MS" panose="030F0702030302020204" pitchFamily="66" charset="0"/>
            </a:endParaRPr>
          </a:p>
          <a:p>
            <a:pPr algn="ctr"/>
            <a:r>
              <a:rPr lang="de-DE" sz="1400" dirty="0" err="1" smtClean="0">
                <a:latin typeface="Comic Sans MS" panose="030F0702030302020204" pitchFamily="66" charset="0"/>
              </a:rPr>
              <a:t>Somatic</a:t>
            </a:r>
            <a:r>
              <a:rPr lang="de-DE" sz="1400" dirty="0" smtClean="0">
                <a:latin typeface="Comic Sans MS" panose="030F0702030302020204" pitchFamily="66" charset="0"/>
              </a:rPr>
              <a:t> </a:t>
            </a:r>
            <a:r>
              <a:rPr lang="de-DE" sz="1400" dirty="0" err="1" smtClean="0">
                <a:latin typeface="Comic Sans MS" panose="030F0702030302020204" pitchFamily="66" charset="0"/>
              </a:rPr>
              <a:t>Experiencing</a:t>
            </a:r>
            <a:r>
              <a:rPr lang="de-DE" sz="1400" dirty="0" smtClean="0">
                <a:latin typeface="Comic Sans MS" panose="030F0702030302020204" pitchFamily="66" charset="0"/>
              </a:rPr>
              <a:t> </a:t>
            </a:r>
          </a:p>
          <a:p>
            <a:endParaRPr lang="de-DE" sz="1600" dirty="0">
              <a:latin typeface="Comic Sans MS" panose="030F0702030302020204" pitchFamily="66" charset="0"/>
            </a:endParaRPr>
          </a:p>
        </p:txBody>
      </p:sp>
      <p:sp>
        <p:nvSpPr>
          <p:cNvPr id="12" name="Ellipse 11"/>
          <p:cNvSpPr/>
          <p:nvPr/>
        </p:nvSpPr>
        <p:spPr>
          <a:xfrm>
            <a:off x="5799781" y="1267463"/>
            <a:ext cx="2809312" cy="2180022"/>
          </a:xfrm>
          <a:prstGeom prst="ellipse">
            <a:avLst/>
          </a:prstGeom>
          <a:blipFill>
            <a:blip r:embed="rId5"/>
            <a:stretch>
              <a:fillRect/>
            </a:stretch>
          </a:blipFill>
          <a:ln>
            <a:gradFill>
              <a:gsLst>
                <a:gs pos="0">
                  <a:srgbClr val="DDEBCF"/>
                </a:gs>
                <a:gs pos="50000">
                  <a:srgbClr val="9CB86E"/>
                </a:gs>
                <a:gs pos="100000">
                  <a:srgbClr val="156B13"/>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Abgerundetes Rechteck 1"/>
          <p:cNvSpPr/>
          <p:nvPr/>
        </p:nvSpPr>
        <p:spPr>
          <a:xfrm>
            <a:off x="623167" y="2960948"/>
            <a:ext cx="4599204" cy="1224136"/>
          </a:xfrm>
          <a:prstGeom prst="roundRect">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2700000" scaled="1"/>
            <a:tileRect/>
          </a:gradFill>
          <a:ln>
            <a:gradFill>
              <a:gsLst>
                <a:gs pos="0">
                  <a:srgbClr val="DDEBCF"/>
                </a:gs>
                <a:gs pos="50000">
                  <a:srgbClr val="9CB86E"/>
                </a:gs>
                <a:gs pos="100000">
                  <a:srgbClr val="156B13"/>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FFFF66"/>
                </a:solidFill>
                <a:latin typeface="Lucida Calligraphy" panose="03010101010101010101" pitchFamily="66" charset="0"/>
              </a:rPr>
              <a:t>„Und der Tag kam, an dem das Risiko, fest in der geschlossenen Knospe zu bleiben, schmerzhafter wurde, als das </a:t>
            </a:r>
            <a:r>
              <a:rPr lang="de-DE" sz="1400" dirty="0" smtClean="0">
                <a:solidFill>
                  <a:srgbClr val="FFFF66"/>
                </a:solidFill>
                <a:latin typeface="Lucida Calligraphy" panose="03010101010101010101" pitchFamily="66" charset="0"/>
              </a:rPr>
              <a:t>Risiko,</a:t>
            </a:r>
          </a:p>
          <a:p>
            <a:pPr algn="ctr"/>
            <a:r>
              <a:rPr lang="de-DE" sz="1400" dirty="0" smtClean="0">
                <a:solidFill>
                  <a:srgbClr val="FFFF66"/>
                </a:solidFill>
                <a:latin typeface="Lucida Calligraphy" panose="03010101010101010101" pitchFamily="66" charset="0"/>
              </a:rPr>
              <a:t> </a:t>
            </a:r>
            <a:r>
              <a:rPr lang="de-DE" sz="1400" dirty="0">
                <a:solidFill>
                  <a:srgbClr val="FFFF66"/>
                </a:solidFill>
                <a:latin typeface="Lucida Calligraphy" panose="03010101010101010101" pitchFamily="66" charset="0"/>
              </a:rPr>
              <a:t>zu blühen.“</a:t>
            </a:r>
          </a:p>
          <a:p>
            <a:pPr algn="ctr"/>
            <a:r>
              <a:rPr lang="de-DE" sz="1200" dirty="0">
                <a:solidFill>
                  <a:srgbClr val="FFFF66"/>
                </a:solidFill>
                <a:latin typeface="Lucida Calligraphy" panose="03010101010101010101" pitchFamily="66" charset="0"/>
              </a:rPr>
              <a:t>- </a:t>
            </a:r>
            <a:r>
              <a:rPr lang="de-DE" sz="1200" dirty="0" err="1">
                <a:solidFill>
                  <a:srgbClr val="FFFF66"/>
                </a:solidFill>
                <a:latin typeface="Lucida Calligraphy" panose="03010101010101010101" pitchFamily="66" charset="0"/>
              </a:rPr>
              <a:t>Anais</a:t>
            </a:r>
            <a:r>
              <a:rPr lang="de-DE" sz="1200" dirty="0">
                <a:solidFill>
                  <a:srgbClr val="FFFF66"/>
                </a:solidFill>
                <a:latin typeface="Lucida Calligraphy" panose="03010101010101010101" pitchFamily="66" charset="0"/>
              </a:rPr>
              <a:t> Nin</a:t>
            </a:r>
          </a:p>
        </p:txBody>
      </p:sp>
      <p:sp>
        <p:nvSpPr>
          <p:cNvPr id="15" name="Textfeld 14"/>
          <p:cNvSpPr txBox="1"/>
          <p:nvPr/>
        </p:nvSpPr>
        <p:spPr>
          <a:xfrm>
            <a:off x="4577826" y="4653136"/>
            <a:ext cx="4398312" cy="2154436"/>
          </a:xfrm>
          <a:prstGeom prst="rect">
            <a:avLst/>
          </a:prstGeom>
          <a:noFill/>
        </p:spPr>
        <p:txBody>
          <a:bodyPr wrap="square" rtlCol="0">
            <a:spAutoFit/>
          </a:bodyPr>
          <a:lstStyle/>
          <a:p>
            <a:pPr algn="ctr"/>
            <a:r>
              <a:rPr lang="de-DE" sz="2000" dirty="0">
                <a:latin typeface="Comic Sans MS" panose="030F0702030302020204" pitchFamily="66" charset="0"/>
              </a:rPr>
              <a:t>Dörte </a:t>
            </a:r>
            <a:r>
              <a:rPr lang="de-DE" sz="2000" dirty="0" err="1">
                <a:latin typeface="Comic Sans MS" panose="030F0702030302020204" pitchFamily="66" charset="0"/>
              </a:rPr>
              <a:t>Brügmann</a:t>
            </a:r>
            <a:endParaRPr lang="de-DE" sz="2000" dirty="0">
              <a:latin typeface="Comic Sans MS" panose="030F0702030302020204" pitchFamily="66" charset="0"/>
            </a:endParaRPr>
          </a:p>
          <a:p>
            <a:pPr algn="ctr"/>
            <a:r>
              <a:rPr lang="de-DE" sz="1400" dirty="0">
                <a:latin typeface="Comic Sans MS" panose="030F0702030302020204" pitchFamily="66" charset="0"/>
              </a:rPr>
              <a:t>Heilpraktikerin für </a:t>
            </a:r>
            <a:r>
              <a:rPr lang="de-DE" sz="1600" dirty="0">
                <a:latin typeface="Comic Sans MS" panose="030F0702030302020204" pitchFamily="66" charset="0"/>
              </a:rPr>
              <a:t>Psychotherapie</a:t>
            </a:r>
          </a:p>
          <a:p>
            <a:pPr algn="ctr"/>
            <a:r>
              <a:rPr lang="de-DE" sz="1400" dirty="0" err="1">
                <a:solidFill>
                  <a:srgbClr val="FF3300"/>
                </a:solidFill>
                <a:latin typeface="Comic Sans MS" panose="030F0702030302020204" pitchFamily="66" charset="0"/>
              </a:rPr>
              <a:t>Somatic</a:t>
            </a:r>
            <a:r>
              <a:rPr lang="de-DE" sz="1400" dirty="0">
                <a:solidFill>
                  <a:srgbClr val="FF3300"/>
                </a:solidFill>
                <a:latin typeface="Comic Sans MS" panose="030F0702030302020204" pitchFamily="66" charset="0"/>
              </a:rPr>
              <a:t> </a:t>
            </a:r>
            <a:r>
              <a:rPr lang="de-DE" sz="1400" dirty="0" err="1">
                <a:solidFill>
                  <a:srgbClr val="FF3300"/>
                </a:solidFill>
                <a:latin typeface="Comic Sans MS" panose="030F0702030302020204" pitchFamily="66" charset="0"/>
              </a:rPr>
              <a:t>Experiencing</a:t>
            </a:r>
            <a:r>
              <a:rPr lang="de-DE" sz="1400" dirty="0">
                <a:solidFill>
                  <a:srgbClr val="FF3300"/>
                </a:solidFill>
                <a:latin typeface="Comic Sans MS" panose="030F0702030302020204" pitchFamily="66" charset="0"/>
              </a:rPr>
              <a:t> </a:t>
            </a:r>
          </a:p>
          <a:p>
            <a:pPr algn="ctr"/>
            <a:r>
              <a:rPr lang="de-DE" sz="1400" dirty="0">
                <a:solidFill>
                  <a:srgbClr val="FF3300"/>
                </a:solidFill>
                <a:latin typeface="Comic Sans MS" panose="030F0702030302020204" pitchFamily="66" charset="0"/>
              </a:rPr>
              <a:t>Körperarbeit </a:t>
            </a:r>
            <a:r>
              <a:rPr lang="de-DE" sz="1400" dirty="0" smtClean="0">
                <a:solidFill>
                  <a:srgbClr val="FF3300"/>
                </a:solidFill>
                <a:latin typeface="Comic Sans MS" panose="030F0702030302020204" pitchFamily="66" charset="0"/>
              </a:rPr>
              <a:t>–Traumatherapie - Stressregulation</a:t>
            </a:r>
            <a:endParaRPr lang="de-DE" sz="1400" dirty="0">
              <a:solidFill>
                <a:srgbClr val="FF3300"/>
              </a:solidFill>
              <a:latin typeface="Comic Sans MS" panose="030F0702030302020204" pitchFamily="66" charset="0"/>
            </a:endParaRPr>
          </a:p>
          <a:p>
            <a:pPr algn="ctr"/>
            <a:r>
              <a:rPr lang="de-DE" sz="1400" dirty="0">
                <a:latin typeface="Comic Sans MS" panose="030F0702030302020204" pitchFamily="66" charset="0"/>
              </a:rPr>
              <a:t>Physiotherapeutin</a:t>
            </a:r>
          </a:p>
          <a:p>
            <a:pPr algn="ctr"/>
            <a:r>
              <a:rPr lang="de-DE" sz="1400" dirty="0">
                <a:solidFill>
                  <a:srgbClr val="FF3300"/>
                </a:solidFill>
                <a:latin typeface="Comic Sans MS" panose="030F0702030302020204" pitchFamily="66" charset="0"/>
              </a:rPr>
              <a:t>Krankengymnastik -  </a:t>
            </a:r>
            <a:r>
              <a:rPr lang="de-DE" sz="1400" dirty="0" smtClean="0">
                <a:solidFill>
                  <a:srgbClr val="FF3300"/>
                </a:solidFill>
                <a:latin typeface="Comic Sans MS" panose="030F0702030302020204" pitchFamily="66" charset="0"/>
              </a:rPr>
              <a:t>Massagen</a:t>
            </a:r>
          </a:p>
          <a:p>
            <a:pPr algn="ctr"/>
            <a:r>
              <a:rPr lang="de-DE" sz="1400" dirty="0" err="1" smtClean="0">
                <a:latin typeface="Comic Sans MS" panose="030F0702030302020204" pitchFamily="66" charset="0"/>
              </a:rPr>
              <a:t>Drausnickstr</a:t>
            </a:r>
            <a:r>
              <a:rPr lang="de-DE" sz="1400" dirty="0" smtClean="0">
                <a:latin typeface="Comic Sans MS" panose="030F0702030302020204" pitchFamily="66" charset="0"/>
              </a:rPr>
              <a:t>. 8 in 91052 Erlangen</a:t>
            </a:r>
            <a:endParaRPr lang="de-DE" sz="1400" dirty="0">
              <a:latin typeface="Comic Sans MS" panose="030F0702030302020204" pitchFamily="66" charset="0"/>
            </a:endParaRPr>
          </a:p>
          <a:p>
            <a:pPr algn="ctr"/>
            <a:r>
              <a:rPr lang="de-DE" sz="1400" dirty="0">
                <a:latin typeface="Comic Sans MS" panose="030F0702030302020204" pitchFamily="66" charset="0"/>
              </a:rPr>
              <a:t>Tel.: </a:t>
            </a:r>
            <a:r>
              <a:rPr lang="de-DE" sz="1400" dirty="0" smtClean="0">
                <a:latin typeface="Comic Sans MS" panose="030F0702030302020204" pitchFamily="66" charset="0"/>
              </a:rPr>
              <a:t>01515 - 9178819</a:t>
            </a:r>
            <a:endParaRPr lang="de-DE" sz="1400" dirty="0">
              <a:latin typeface="Comic Sans MS" panose="030F0702030302020204" pitchFamily="66" charset="0"/>
            </a:endParaRPr>
          </a:p>
          <a:p>
            <a:pPr algn="ctr"/>
            <a:r>
              <a:rPr lang="de-DE" sz="1400" u="sng" dirty="0" smtClean="0">
                <a:latin typeface="Comic Sans MS" panose="030F0702030302020204" pitchFamily="66" charset="0"/>
                <a:hlinkClick r:id="rId6"/>
              </a:rPr>
              <a:t>kontakt@praxis-bruegmann.de</a:t>
            </a:r>
            <a:endParaRPr lang="de-DE" sz="1400" dirty="0">
              <a:latin typeface="Comic Sans MS" panose="030F0702030302020204" pitchFamily="66" charset="0"/>
            </a:endParaRPr>
          </a:p>
        </p:txBody>
      </p:sp>
      <p:sp>
        <p:nvSpPr>
          <p:cNvPr id="3" name="Textfeld 2"/>
          <p:cNvSpPr txBox="1"/>
          <p:nvPr/>
        </p:nvSpPr>
        <p:spPr>
          <a:xfrm>
            <a:off x="5011063" y="423328"/>
            <a:ext cx="788718" cy="646331"/>
          </a:xfrm>
          <a:prstGeom prst="rect">
            <a:avLst/>
          </a:prstGeom>
          <a:noFill/>
        </p:spPr>
        <p:txBody>
          <a:bodyPr wrap="square" rtlCol="0">
            <a:spAutoFit/>
          </a:bodyPr>
          <a:lstStyle/>
          <a:p>
            <a:r>
              <a:rPr lang="de-DE" dirty="0" smtClean="0"/>
              <a:t>Links</a:t>
            </a:r>
          </a:p>
          <a:p>
            <a:endParaRPr lang="de-DE" dirty="0"/>
          </a:p>
        </p:txBody>
      </p:sp>
      <p:sp>
        <p:nvSpPr>
          <p:cNvPr id="4" name="Textfeld 3"/>
          <p:cNvSpPr txBox="1"/>
          <p:nvPr/>
        </p:nvSpPr>
        <p:spPr>
          <a:xfrm>
            <a:off x="755576" y="5085184"/>
            <a:ext cx="3479863" cy="646331"/>
          </a:xfrm>
          <a:prstGeom prst="rect">
            <a:avLst/>
          </a:prstGeom>
          <a:noFill/>
        </p:spPr>
        <p:txBody>
          <a:bodyPr wrap="none" rtlCol="0">
            <a:spAutoFit/>
          </a:bodyPr>
          <a:lstStyle/>
          <a:p>
            <a:r>
              <a:rPr lang="de-DE" dirty="0" smtClean="0"/>
              <a:t>Oben: </a:t>
            </a:r>
            <a:r>
              <a:rPr lang="de-DE" dirty="0" err="1" smtClean="0"/>
              <a:t>Anais</a:t>
            </a:r>
            <a:r>
              <a:rPr lang="de-DE" dirty="0" smtClean="0"/>
              <a:t>….da gehören 2 Punkte</a:t>
            </a:r>
          </a:p>
          <a:p>
            <a:r>
              <a:rPr lang="de-DE" dirty="0" smtClean="0"/>
              <a:t>Über das i eigentlich</a:t>
            </a:r>
            <a:endParaRPr lang="de-DE" dirty="0"/>
          </a:p>
        </p:txBody>
      </p:sp>
    </p:spTree>
    <p:extLst>
      <p:ext uri="{BB962C8B-B14F-4D97-AF65-F5344CB8AC3E}">
        <p14:creationId xmlns:p14="http://schemas.microsoft.com/office/powerpoint/2010/main" val="8067289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Heilpraktiker Psych\Website-Text-Bilder\nach Anmeldg Fotos Pixabay\lake-2063957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462"/>
            <a:ext cx="9144000" cy="3729037"/>
          </a:xfrm>
          <a:prstGeom prst="rect">
            <a:avLst/>
          </a:prstGeom>
          <a:noFill/>
          <a:extLst>
            <a:ext uri="{909E8E84-426E-40DD-AFC4-6F175D3DCCD1}">
              <a14:hiddenFill xmlns:a14="http://schemas.microsoft.com/office/drawing/2010/main">
                <a:solidFill>
                  <a:srgbClr val="FFFFFF"/>
                </a:solidFill>
              </a14:hiddenFill>
            </a:ext>
          </a:extLst>
        </p:spPr>
      </p:pic>
      <p:sp>
        <p:nvSpPr>
          <p:cNvPr id="3" name="Ellipse 2"/>
          <p:cNvSpPr/>
          <p:nvPr/>
        </p:nvSpPr>
        <p:spPr>
          <a:xfrm>
            <a:off x="467544" y="475804"/>
            <a:ext cx="4032448" cy="3168352"/>
          </a:xfrm>
          <a:prstGeom prst="ellipse">
            <a:avLst/>
          </a:prstGeom>
          <a:blipFill>
            <a:blip r:embed="rId3"/>
            <a:stretch>
              <a:fillRect/>
            </a:stretch>
          </a:blip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Abgerundetes Rechteck 3"/>
          <p:cNvSpPr/>
          <p:nvPr/>
        </p:nvSpPr>
        <p:spPr>
          <a:xfrm>
            <a:off x="4932040" y="3096841"/>
            <a:ext cx="3528392" cy="1655316"/>
          </a:xfrm>
          <a:prstGeom prst="roundRect">
            <a:avLst/>
          </a:prstGeom>
          <a:ln>
            <a:gradFill flip="none" rotWithShape="1">
              <a:gsLst>
                <a:gs pos="0">
                  <a:srgbClr val="03D4A8"/>
                </a:gs>
                <a:gs pos="25000">
                  <a:srgbClr val="21D6E0"/>
                </a:gs>
                <a:gs pos="75000">
                  <a:srgbClr val="0087E6"/>
                </a:gs>
                <a:gs pos="100000">
                  <a:srgbClr val="005CBF"/>
                </a:gs>
              </a:gsLst>
              <a:lin ang="5400000" scaled="1"/>
              <a:tileRect/>
            </a:gra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i="1" dirty="0" smtClean="0">
                <a:solidFill>
                  <a:srgbClr val="C11546"/>
                </a:solidFill>
              </a:rPr>
              <a:t>“</a:t>
            </a:r>
            <a:r>
              <a:rPr lang="en-US" i="1" dirty="0" err="1" smtClean="0">
                <a:solidFill>
                  <a:srgbClr val="C11546"/>
                </a:solidFill>
              </a:rPr>
              <a:t>Sicherheit</a:t>
            </a:r>
            <a:r>
              <a:rPr lang="en-US" i="1" dirty="0" smtClean="0">
                <a:solidFill>
                  <a:srgbClr val="C11546"/>
                </a:solidFill>
              </a:rPr>
              <a:t> </a:t>
            </a:r>
            <a:r>
              <a:rPr lang="en-US" i="1" dirty="0" err="1" smtClean="0">
                <a:solidFill>
                  <a:srgbClr val="C11546"/>
                </a:solidFill>
              </a:rPr>
              <a:t>ist</a:t>
            </a:r>
            <a:r>
              <a:rPr lang="en-US" i="1" dirty="0" smtClean="0">
                <a:solidFill>
                  <a:srgbClr val="C11546"/>
                </a:solidFill>
              </a:rPr>
              <a:t> </a:t>
            </a:r>
            <a:r>
              <a:rPr lang="en-US" i="1" dirty="0" err="1" smtClean="0">
                <a:solidFill>
                  <a:srgbClr val="C11546"/>
                </a:solidFill>
              </a:rPr>
              <a:t>viel</a:t>
            </a:r>
            <a:r>
              <a:rPr lang="en-US" i="1" dirty="0" smtClean="0">
                <a:solidFill>
                  <a:srgbClr val="C11546"/>
                </a:solidFill>
              </a:rPr>
              <a:t> </a:t>
            </a:r>
            <a:r>
              <a:rPr lang="en-US" i="1" dirty="0" err="1" smtClean="0">
                <a:solidFill>
                  <a:srgbClr val="C11546"/>
                </a:solidFill>
              </a:rPr>
              <a:t>mehr</a:t>
            </a:r>
            <a:r>
              <a:rPr lang="en-US" i="1" dirty="0" smtClean="0">
                <a:solidFill>
                  <a:srgbClr val="C11546"/>
                </a:solidFill>
              </a:rPr>
              <a:t> </a:t>
            </a:r>
            <a:r>
              <a:rPr lang="en-US" i="1" dirty="0" err="1" smtClean="0">
                <a:solidFill>
                  <a:srgbClr val="C11546"/>
                </a:solidFill>
              </a:rPr>
              <a:t>als</a:t>
            </a:r>
            <a:r>
              <a:rPr lang="en-US" i="1" dirty="0" smtClean="0">
                <a:solidFill>
                  <a:srgbClr val="C11546"/>
                </a:solidFill>
              </a:rPr>
              <a:t> die </a:t>
            </a:r>
            <a:r>
              <a:rPr lang="en-US" i="1" dirty="0" err="1" smtClean="0">
                <a:solidFill>
                  <a:srgbClr val="C11546"/>
                </a:solidFill>
              </a:rPr>
              <a:t>Abwesenheit</a:t>
            </a:r>
            <a:r>
              <a:rPr lang="en-US" i="1" dirty="0" smtClean="0">
                <a:solidFill>
                  <a:srgbClr val="C11546"/>
                </a:solidFill>
              </a:rPr>
              <a:t>/ das </a:t>
            </a:r>
            <a:r>
              <a:rPr lang="en-US" i="1" dirty="0" err="1" smtClean="0">
                <a:solidFill>
                  <a:srgbClr val="C11546"/>
                </a:solidFill>
              </a:rPr>
              <a:t>Nichtvorhandensein</a:t>
            </a:r>
            <a:r>
              <a:rPr lang="en-US" i="1" dirty="0" smtClean="0">
                <a:solidFill>
                  <a:srgbClr val="C11546"/>
                </a:solidFill>
              </a:rPr>
              <a:t> von </a:t>
            </a:r>
            <a:r>
              <a:rPr lang="en-US" i="1" dirty="0" err="1" smtClean="0">
                <a:solidFill>
                  <a:srgbClr val="C11546"/>
                </a:solidFill>
              </a:rPr>
              <a:t>Bedrohung</a:t>
            </a:r>
            <a:r>
              <a:rPr lang="en-US" i="1" dirty="0" smtClean="0">
                <a:solidFill>
                  <a:srgbClr val="C11546"/>
                </a:solidFill>
              </a:rPr>
              <a:t>, </a:t>
            </a:r>
            <a:r>
              <a:rPr lang="en-US" i="1" dirty="0" err="1" smtClean="0">
                <a:solidFill>
                  <a:srgbClr val="C11546"/>
                </a:solidFill>
              </a:rPr>
              <a:t>Sicherheit</a:t>
            </a:r>
            <a:r>
              <a:rPr lang="en-US" i="1" dirty="0" smtClean="0">
                <a:solidFill>
                  <a:srgbClr val="C11546"/>
                </a:solidFill>
              </a:rPr>
              <a:t> </a:t>
            </a:r>
            <a:r>
              <a:rPr lang="en-US" i="1" dirty="0" err="1" smtClean="0">
                <a:solidFill>
                  <a:srgbClr val="C11546"/>
                </a:solidFill>
              </a:rPr>
              <a:t>ist</a:t>
            </a:r>
            <a:r>
              <a:rPr lang="en-US" i="1" dirty="0" smtClean="0">
                <a:solidFill>
                  <a:srgbClr val="C11546"/>
                </a:solidFill>
              </a:rPr>
              <a:t> die </a:t>
            </a:r>
            <a:r>
              <a:rPr lang="en-US" i="1" dirty="0" err="1" smtClean="0">
                <a:solidFill>
                  <a:srgbClr val="C11546"/>
                </a:solidFill>
              </a:rPr>
              <a:t>Anwesenheit</a:t>
            </a:r>
            <a:r>
              <a:rPr lang="en-US" i="1" dirty="0" smtClean="0">
                <a:solidFill>
                  <a:srgbClr val="C11546"/>
                </a:solidFill>
              </a:rPr>
              <a:t> von </a:t>
            </a:r>
            <a:r>
              <a:rPr lang="en-US" i="1" dirty="0" err="1" smtClean="0">
                <a:solidFill>
                  <a:srgbClr val="C11546"/>
                </a:solidFill>
              </a:rPr>
              <a:t>Verbundenheit</a:t>
            </a:r>
            <a:r>
              <a:rPr lang="en-US" i="1" dirty="0" smtClean="0">
                <a:solidFill>
                  <a:srgbClr val="C11546"/>
                </a:solidFill>
              </a:rPr>
              <a:t>.”    </a:t>
            </a:r>
            <a:endParaRPr lang="en-US" i="1" dirty="0">
              <a:solidFill>
                <a:srgbClr val="C11546"/>
              </a:solidFill>
            </a:endParaRPr>
          </a:p>
          <a:p>
            <a:pPr algn="ctr"/>
            <a:r>
              <a:rPr lang="de-DE" sz="1200" i="1" dirty="0" smtClean="0">
                <a:solidFill>
                  <a:srgbClr val="C11546"/>
                </a:solidFill>
              </a:rPr>
              <a:t>- Stephen </a:t>
            </a:r>
            <a:r>
              <a:rPr lang="de-DE" sz="1200" i="1" dirty="0" err="1" smtClean="0">
                <a:solidFill>
                  <a:srgbClr val="C11546"/>
                </a:solidFill>
              </a:rPr>
              <a:t>Porges</a:t>
            </a:r>
            <a:endParaRPr lang="de-DE" sz="1200" dirty="0">
              <a:solidFill>
                <a:srgbClr val="C11546"/>
              </a:solidFill>
            </a:endParaRPr>
          </a:p>
        </p:txBody>
      </p:sp>
      <p:sp>
        <p:nvSpPr>
          <p:cNvPr id="6" name="Textfeld 5"/>
          <p:cNvSpPr txBox="1"/>
          <p:nvPr/>
        </p:nvSpPr>
        <p:spPr>
          <a:xfrm>
            <a:off x="4163021" y="5823848"/>
            <a:ext cx="4980979" cy="923330"/>
          </a:xfrm>
          <a:prstGeom prst="rect">
            <a:avLst/>
          </a:prstGeom>
          <a:noFill/>
        </p:spPr>
        <p:txBody>
          <a:bodyPr wrap="none" rtlCol="0">
            <a:spAutoFit/>
          </a:bodyPr>
          <a:lstStyle/>
          <a:p>
            <a:r>
              <a:rPr lang="de-DE" dirty="0" smtClean="0"/>
              <a:t>Ein Gefühl von Sicherheit beinhaltet deutlich mehr </a:t>
            </a:r>
          </a:p>
          <a:p>
            <a:r>
              <a:rPr lang="de-DE" dirty="0"/>
              <a:t>a</a:t>
            </a:r>
            <a:r>
              <a:rPr lang="de-DE" dirty="0" smtClean="0"/>
              <a:t>ls nur das Nichtvorhandensein von Bedrohung, </a:t>
            </a:r>
          </a:p>
          <a:p>
            <a:r>
              <a:rPr lang="de-DE" dirty="0" smtClean="0"/>
              <a:t>Sicherheit ist die Anwesenheit von Verbundenheit.</a:t>
            </a:r>
            <a:endParaRPr lang="de-DE" dirty="0"/>
          </a:p>
        </p:txBody>
      </p:sp>
      <p:sp>
        <p:nvSpPr>
          <p:cNvPr id="7" name="Abgerundetes Rechteck 6"/>
          <p:cNvSpPr/>
          <p:nvPr/>
        </p:nvSpPr>
        <p:spPr>
          <a:xfrm>
            <a:off x="374350" y="4509120"/>
            <a:ext cx="3528392" cy="1655316"/>
          </a:xfrm>
          <a:prstGeom prst="roundRect">
            <a:avLst/>
          </a:prstGeom>
          <a:ln>
            <a:gradFill flip="none" rotWithShape="1">
              <a:gsLst>
                <a:gs pos="0">
                  <a:srgbClr val="03D4A8"/>
                </a:gs>
                <a:gs pos="25000">
                  <a:srgbClr val="21D6E0"/>
                </a:gs>
                <a:gs pos="75000">
                  <a:srgbClr val="0087E6"/>
                </a:gs>
                <a:gs pos="100000">
                  <a:srgbClr val="005CBF"/>
                </a:gs>
              </a:gsLst>
              <a:lin ang="5400000" scaled="1"/>
              <a:tileRect/>
            </a:gra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i="1" dirty="0" smtClean="0">
                <a:solidFill>
                  <a:srgbClr val="C11546"/>
                </a:solidFill>
              </a:rPr>
              <a:t>“Safety is much more than the absence of threat, </a:t>
            </a:r>
          </a:p>
          <a:p>
            <a:pPr algn="ctr"/>
            <a:r>
              <a:rPr lang="en-US" i="1" dirty="0">
                <a:solidFill>
                  <a:srgbClr val="C11546"/>
                </a:solidFill>
              </a:rPr>
              <a:t>s</a:t>
            </a:r>
            <a:r>
              <a:rPr lang="en-US" i="1" dirty="0" smtClean="0">
                <a:solidFill>
                  <a:srgbClr val="C11546"/>
                </a:solidFill>
              </a:rPr>
              <a:t>afety is the presence of connection.”    </a:t>
            </a:r>
            <a:endParaRPr lang="en-US" i="1" dirty="0">
              <a:solidFill>
                <a:srgbClr val="C11546"/>
              </a:solidFill>
            </a:endParaRPr>
          </a:p>
          <a:p>
            <a:pPr algn="ctr"/>
            <a:r>
              <a:rPr lang="de-DE" sz="1200" i="1" dirty="0" smtClean="0">
                <a:solidFill>
                  <a:srgbClr val="C11546"/>
                </a:solidFill>
              </a:rPr>
              <a:t>- Stephen </a:t>
            </a:r>
            <a:r>
              <a:rPr lang="de-DE" sz="1200" i="1" dirty="0" err="1" smtClean="0">
                <a:solidFill>
                  <a:srgbClr val="C11546"/>
                </a:solidFill>
              </a:rPr>
              <a:t>Porges</a:t>
            </a:r>
            <a:endParaRPr lang="de-DE" sz="1200" dirty="0">
              <a:solidFill>
                <a:srgbClr val="C11546"/>
              </a:solidFill>
            </a:endParaRPr>
          </a:p>
        </p:txBody>
      </p:sp>
    </p:spTree>
    <p:extLst>
      <p:ext uri="{BB962C8B-B14F-4D97-AF65-F5344CB8AC3E}">
        <p14:creationId xmlns:p14="http://schemas.microsoft.com/office/powerpoint/2010/main" val="60394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B:\Heilpraktiker Psych\Website-Text-Bilder\nach Anmeldg Fotos Pixabay\stones-167089_128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245" y="749270"/>
            <a:ext cx="8826897" cy="2514128"/>
          </a:xfrm>
          <a:prstGeom prst="rect">
            <a:avLst/>
          </a:prstGeom>
          <a:extLst/>
        </p:spPr>
        <p:style>
          <a:lnRef idx="1">
            <a:schemeClr val="accent2"/>
          </a:lnRef>
          <a:fillRef idx="2">
            <a:schemeClr val="accent2"/>
          </a:fillRef>
          <a:effectRef idx="1">
            <a:schemeClr val="accent2"/>
          </a:effectRef>
          <a:fontRef idx="minor">
            <a:schemeClr val="dk1"/>
          </a:fontRef>
        </p:style>
      </p:pic>
      <p:sp>
        <p:nvSpPr>
          <p:cNvPr id="3" name="Abgerundetes Rechteck 2"/>
          <p:cNvSpPr/>
          <p:nvPr/>
        </p:nvSpPr>
        <p:spPr>
          <a:xfrm>
            <a:off x="4644008" y="2204864"/>
            <a:ext cx="3883038" cy="18146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1400" dirty="0">
                <a:solidFill>
                  <a:srgbClr val="C11546"/>
                </a:solidFill>
              </a:rPr>
              <a:t>„ Resilienz ist die Fähigkeit, immer klarer zu erkennen, welche Themen mich triggern, und in der Lage zu sein, immer leichter </a:t>
            </a:r>
            <a:r>
              <a:rPr lang="de-DE" sz="1400" dirty="0" smtClean="0">
                <a:solidFill>
                  <a:srgbClr val="C11546"/>
                </a:solidFill>
              </a:rPr>
              <a:t>zwischen altem</a:t>
            </a:r>
            <a:r>
              <a:rPr lang="de-DE" sz="1400" dirty="0">
                <a:solidFill>
                  <a:srgbClr val="C11546"/>
                </a:solidFill>
              </a:rPr>
              <a:t>, im Körper gespeichertem Trauma und aktuellem Geschehen zu unterscheiden.“  </a:t>
            </a:r>
          </a:p>
          <a:p>
            <a:pPr algn="ctr"/>
            <a:r>
              <a:rPr lang="de-DE" sz="1400" dirty="0">
                <a:solidFill>
                  <a:srgbClr val="C11546"/>
                </a:solidFill>
              </a:rPr>
              <a:t> - Dr. Isa Grüber</a:t>
            </a:r>
          </a:p>
        </p:txBody>
      </p:sp>
    </p:spTree>
    <p:extLst>
      <p:ext uri="{BB962C8B-B14F-4D97-AF65-F5344CB8AC3E}">
        <p14:creationId xmlns:p14="http://schemas.microsoft.com/office/powerpoint/2010/main" val="3183263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6632"/>
            <a:ext cx="9144000" cy="3138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descr="B:\Heilpraktiker Psych\Website-Text-Bilder\nach Anmeldg Fotos Pixabay\antelope-canyon-666771_128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6136" y="3501008"/>
            <a:ext cx="2398264" cy="3210662"/>
          </a:xfrm>
          <a:prstGeom prst="rect">
            <a:avLst/>
          </a:prstGeom>
          <a:noFill/>
          <a:ln w="15875">
            <a:gradFill flip="none" rotWithShape="1">
              <a:gsLst>
                <a:gs pos="0">
                  <a:srgbClr val="FFF200"/>
                </a:gs>
                <a:gs pos="45000">
                  <a:srgbClr val="FF7A00"/>
                </a:gs>
                <a:gs pos="70000">
                  <a:srgbClr val="FF0300"/>
                </a:gs>
                <a:gs pos="100000">
                  <a:srgbClr val="4D0808"/>
                </a:gs>
              </a:gsLst>
              <a:lin ang="18900000" scaled="1"/>
              <a:tileRect/>
            </a:gradFill>
          </a:ln>
          <a:extLst>
            <a:ext uri="{909E8E84-426E-40DD-AFC4-6F175D3DCCD1}">
              <a14:hiddenFill xmlns:a14="http://schemas.microsoft.com/office/drawing/2010/main">
                <a:solidFill>
                  <a:srgbClr val="FFFFFF"/>
                </a:solidFill>
              </a14:hiddenFill>
            </a:ext>
          </a:extLst>
        </p:spPr>
      </p:pic>
      <p:sp>
        <p:nvSpPr>
          <p:cNvPr id="4" name="Ellipse 3"/>
          <p:cNvSpPr/>
          <p:nvPr/>
        </p:nvSpPr>
        <p:spPr>
          <a:xfrm>
            <a:off x="6228184" y="317543"/>
            <a:ext cx="2138536" cy="2736304"/>
          </a:xfrm>
          <a:prstGeom prst="ellipse">
            <a:avLst/>
          </a:prstGeom>
          <a:blipFill>
            <a:blip r:embed="rId4"/>
            <a:stretch>
              <a:fillRect/>
            </a:stretch>
          </a:blipFill>
          <a:ln>
            <a:gradFill>
              <a:gsLst>
                <a:gs pos="0">
                  <a:srgbClr val="DDEBCF"/>
                </a:gs>
                <a:gs pos="66000">
                  <a:srgbClr val="9CB86E"/>
                </a:gs>
                <a:gs pos="100000">
                  <a:srgbClr val="156B13"/>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6792940" y="3728525"/>
            <a:ext cx="1414321" cy="1384995"/>
          </a:xfrm>
          <a:prstGeom prst="rect">
            <a:avLst/>
          </a:prstGeom>
          <a:noFill/>
        </p:spPr>
        <p:txBody>
          <a:bodyPr wrap="square" rtlCol="0">
            <a:spAutoFit/>
          </a:bodyPr>
          <a:lstStyle/>
          <a:p>
            <a:pPr algn="ctr"/>
            <a:r>
              <a:rPr lang="de-DE" sz="1400" dirty="0">
                <a:solidFill>
                  <a:srgbClr val="FFFF99"/>
                </a:solidFill>
                <a:latin typeface="Comic Sans MS" panose="030F0702030302020204" pitchFamily="66" charset="0"/>
              </a:rPr>
              <a:t>„Die Wunde ist der Ort</a:t>
            </a:r>
            <a:r>
              <a:rPr lang="de-DE" sz="1400" dirty="0" smtClean="0">
                <a:solidFill>
                  <a:srgbClr val="FFFF99"/>
                </a:solidFill>
                <a:latin typeface="Comic Sans MS" panose="030F0702030302020204" pitchFamily="66" charset="0"/>
              </a:rPr>
              <a:t>,</a:t>
            </a:r>
          </a:p>
          <a:p>
            <a:pPr algn="ctr"/>
            <a:r>
              <a:rPr lang="de-DE" sz="1400" dirty="0">
                <a:solidFill>
                  <a:srgbClr val="FFFF99"/>
                </a:solidFill>
                <a:latin typeface="Comic Sans MS" panose="030F0702030302020204" pitchFamily="66" charset="0"/>
              </a:rPr>
              <a:t> an dem das Licht in dich eintritt.“</a:t>
            </a:r>
            <a:br>
              <a:rPr lang="de-DE" sz="1400" dirty="0">
                <a:solidFill>
                  <a:srgbClr val="FFFF99"/>
                </a:solidFill>
                <a:latin typeface="Comic Sans MS" panose="030F0702030302020204" pitchFamily="66" charset="0"/>
              </a:rPr>
            </a:br>
            <a:r>
              <a:rPr lang="de-DE" sz="1400" dirty="0" smtClean="0">
                <a:solidFill>
                  <a:srgbClr val="FFFF99"/>
                </a:solidFill>
                <a:latin typeface="Comic Sans MS" panose="030F0702030302020204" pitchFamily="66" charset="0"/>
              </a:rPr>
              <a:t>- </a:t>
            </a:r>
            <a:r>
              <a:rPr lang="de-DE" sz="1100" i="1" dirty="0" smtClean="0">
                <a:solidFill>
                  <a:srgbClr val="FFFF99"/>
                </a:solidFill>
                <a:latin typeface="Comic Sans MS" panose="030F0702030302020204" pitchFamily="66" charset="0"/>
              </a:rPr>
              <a:t>Rumi</a:t>
            </a:r>
            <a:endParaRPr lang="de-DE" sz="1100" dirty="0">
              <a:solidFill>
                <a:srgbClr val="FFFF99"/>
              </a:solidFill>
              <a:latin typeface="Comic Sans MS" panose="030F0702030302020204" pitchFamily="66" charset="0"/>
            </a:endParaRPr>
          </a:p>
        </p:txBody>
      </p:sp>
      <p:sp>
        <p:nvSpPr>
          <p:cNvPr id="5" name="Abgerundetes Rechteck 4"/>
          <p:cNvSpPr/>
          <p:nvPr/>
        </p:nvSpPr>
        <p:spPr>
          <a:xfrm>
            <a:off x="683568" y="2600908"/>
            <a:ext cx="4104456" cy="1404156"/>
          </a:xfrm>
          <a:prstGeom prst="roundRect">
            <a:avLst/>
          </a:prstGeom>
          <a:ln w="15875">
            <a:gradFill>
              <a:gsLst>
                <a:gs pos="0">
                  <a:srgbClr val="FFF200"/>
                </a:gs>
                <a:gs pos="45000">
                  <a:srgbClr val="FF7A00"/>
                </a:gs>
                <a:gs pos="70000">
                  <a:srgbClr val="FF0300"/>
                </a:gs>
                <a:gs pos="100000">
                  <a:srgbClr val="4D0808"/>
                </a:gs>
              </a:gsLst>
              <a:lin ang="5400000" scaled="0"/>
            </a:gra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de-DE" dirty="0" smtClean="0">
              <a:solidFill>
                <a:srgbClr val="FFFF99"/>
              </a:solidFill>
              <a:latin typeface="Comic Sans MS" panose="030F0702030302020204" pitchFamily="66" charset="0"/>
            </a:endParaRPr>
          </a:p>
          <a:p>
            <a:pPr algn="ctr"/>
            <a:r>
              <a:rPr lang="de-DE" dirty="0" smtClean="0">
                <a:solidFill>
                  <a:srgbClr val="CC0000"/>
                </a:solidFill>
                <a:latin typeface="Comic Sans MS" panose="030F0702030302020204" pitchFamily="66" charset="0"/>
              </a:rPr>
              <a:t>„</a:t>
            </a:r>
            <a:r>
              <a:rPr lang="de-DE" dirty="0">
                <a:solidFill>
                  <a:srgbClr val="CC0000"/>
                </a:solidFill>
                <a:latin typeface="Comic Sans MS" panose="030F0702030302020204" pitchFamily="66" charset="0"/>
              </a:rPr>
              <a:t>Die Wunde ist der Ort,</a:t>
            </a:r>
          </a:p>
          <a:p>
            <a:pPr algn="ctr"/>
            <a:r>
              <a:rPr lang="de-DE" dirty="0">
                <a:solidFill>
                  <a:srgbClr val="CC0000"/>
                </a:solidFill>
                <a:latin typeface="Comic Sans MS" panose="030F0702030302020204" pitchFamily="66" charset="0"/>
              </a:rPr>
              <a:t> an dem das Licht in dich eintritt.“</a:t>
            </a:r>
            <a:br>
              <a:rPr lang="de-DE" dirty="0">
                <a:solidFill>
                  <a:srgbClr val="CC0000"/>
                </a:solidFill>
                <a:latin typeface="Comic Sans MS" panose="030F0702030302020204" pitchFamily="66" charset="0"/>
              </a:rPr>
            </a:br>
            <a:r>
              <a:rPr lang="de-DE" dirty="0">
                <a:solidFill>
                  <a:srgbClr val="CC0000"/>
                </a:solidFill>
                <a:latin typeface="Comic Sans MS" panose="030F0702030302020204" pitchFamily="66" charset="0"/>
              </a:rPr>
              <a:t>- </a:t>
            </a:r>
            <a:r>
              <a:rPr lang="de-DE" sz="1400" i="1" dirty="0">
                <a:solidFill>
                  <a:srgbClr val="CC0000"/>
                </a:solidFill>
                <a:latin typeface="Comic Sans MS" panose="030F0702030302020204" pitchFamily="66" charset="0"/>
              </a:rPr>
              <a:t>Rumi</a:t>
            </a:r>
            <a:endParaRPr lang="de-DE" sz="1400" dirty="0">
              <a:solidFill>
                <a:srgbClr val="CC0000"/>
              </a:solidFill>
              <a:latin typeface="Comic Sans MS" panose="030F0702030302020204" pitchFamily="66" charset="0"/>
            </a:endParaRPr>
          </a:p>
          <a:p>
            <a:pPr algn="ctr"/>
            <a:endParaRPr lang="de-DE" dirty="0"/>
          </a:p>
        </p:txBody>
      </p:sp>
    </p:spTree>
    <p:extLst>
      <p:ext uri="{BB962C8B-B14F-4D97-AF65-F5344CB8AC3E}">
        <p14:creationId xmlns:p14="http://schemas.microsoft.com/office/powerpoint/2010/main" val="20841924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B:\Heilpraktiker Psych\Website-Text-Bilder\nach Anmeldg Fotos Pixabay\japan-1707212_128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60648"/>
            <a:ext cx="2983250" cy="4487144"/>
          </a:xfrm>
          <a:prstGeom prst="rect">
            <a:avLst/>
          </a:prstGeom>
          <a:noFill/>
          <a:ln w="15875">
            <a:gradFill>
              <a:gsLst>
                <a:gs pos="0">
                  <a:srgbClr val="66764C"/>
                </a:gs>
                <a:gs pos="50000">
                  <a:schemeClr val="accent1">
                    <a:tint val="44500"/>
                    <a:satMod val="160000"/>
                  </a:schemeClr>
                </a:gs>
                <a:gs pos="100000">
                  <a:schemeClr val="accent1">
                    <a:tint val="23500"/>
                    <a:satMod val="160000"/>
                  </a:schemeClr>
                </a:gs>
              </a:gsLst>
              <a:lin ang="5400000" scaled="0"/>
            </a:gradFill>
          </a:ln>
          <a:extLst>
            <a:ext uri="{909E8E84-426E-40DD-AFC4-6F175D3DCCD1}">
              <a14:hiddenFill xmlns:a14="http://schemas.microsoft.com/office/drawing/2010/main">
                <a:solidFill>
                  <a:srgbClr val="FFFFFF"/>
                </a:solidFill>
              </a14:hiddenFill>
            </a:ext>
          </a:extLst>
        </p:spPr>
      </p:pic>
      <p:sp>
        <p:nvSpPr>
          <p:cNvPr id="3" name="Abgerundetes Rechteck 2"/>
          <p:cNvSpPr/>
          <p:nvPr/>
        </p:nvSpPr>
        <p:spPr>
          <a:xfrm>
            <a:off x="1043608" y="4221088"/>
            <a:ext cx="2736304" cy="1246784"/>
          </a:xfrm>
          <a:prstGeom prst="roundRect">
            <a:avLst>
              <a:gd name="adj" fmla="val 21539"/>
            </a:avLst>
          </a:prstGeom>
          <a:ln>
            <a:gradFill>
              <a:gsLst>
                <a:gs pos="0">
                  <a:srgbClr val="66764C"/>
                </a:gs>
                <a:gs pos="50000">
                  <a:schemeClr val="accent1">
                    <a:tint val="44500"/>
                    <a:satMod val="160000"/>
                  </a:schemeClr>
                </a:gs>
                <a:gs pos="100000">
                  <a:schemeClr val="accent1">
                    <a:tint val="23500"/>
                    <a:satMod val="160000"/>
                  </a:schemeClr>
                </a:gs>
              </a:gsLst>
              <a:lin ang="5400000" scaled="0"/>
            </a:gra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de-DE" dirty="0" smtClean="0">
                <a:solidFill>
                  <a:srgbClr val="C00000"/>
                </a:solidFill>
              </a:rPr>
              <a:t>Aus der Erstarrung wieder in den Lebensfluss kommen</a:t>
            </a:r>
            <a:endParaRPr lang="de-DE" dirty="0">
              <a:solidFill>
                <a:srgbClr val="C00000"/>
              </a:solidFill>
            </a:endParaRPr>
          </a:p>
        </p:txBody>
      </p:sp>
    </p:spTree>
    <p:extLst>
      <p:ext uri="{BB962C8B-B14F-4D97-AF65-F5344CB8AC3E}">
        <p14:creationId xmlns:p14="http://schemas.microsoft.com/office/powerpoint/2010/main" val="2063058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B:\Heilpraktiker Psych\Website-Text-Bilder\nach Anmeldg Fotos Pixabay\stones-167089_128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60648"/>
            <a:ext cx="3200356" cy="2552031"/>
          </a:xfrm>
          <a:prstGeom prst="rect">
            <a:avLst/>
          </a:prstGeom>
          <a:ln w="44450" cmpd="sng">
            <a:gradFill>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lin ang="5400000" scaled="0"/>
            </a:gradFill>
          </a:ln>
          <a:effectLst>
            <a:outerShdw blurRad="50800" dist="38100" dir="8100000" algn="tr" rotWithShape="0">
              <a:prstClr val="black">
                <a:alpha val="40000"/>
              </a:prstClr>
            </a:outerShdw>
          </a:effectLst>
          <a:extLst/>
        </p:spPr>
        <p:style>
          <a:lnRef idx="1">
            <a:schemeClr val="accent2"/>
          </a:lnRef>
          <a:fillRef idx="2">
            <a:schemeClr val="accent2"/>
          </a:fillRef>
          <a:effectRef idx="1">
            <a:schemeClr val="accent2"/>
          </a:effectRef>
          <a:fontRef idx="minor">
            <a:schemeClr val="dk1"/>
          </a:fontRef>
        </p:style>
      </p:pic>
      <p:sp>
        <p:nvSpPr>
          <p:cNvPr id="3" name="Abgerundetes Rechteck 2"/>
          <p:cNvSpPr/>
          <p:nvPr/>
        </p:nvSpPr>
        <p:spPr>
          <a:xfrm>
            <a:off x="1619672" y="1962183"/>
            <a:ext cx="2586894" cy="167060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1200" dirty="0">
                <a:solidFill>
                  <a:srgbClr val="C11546"/>
                </a:solidFill>
              </a:rPr>
              <a:t>„ Resilienz ist die Fähigkeit, immer klarer zu erkennen, welche Themen mich triggern, und in der Lage zu sein, immer </a:t>
            </a:r>
            <a:r>
              <a:rPr lang="de-DE" sz="1200" dirty="0" smtClean="0">
                <a:solidFill>
                  <a:srgbClr val="C11546"/>
                </a:solidFill>
              </a:rPr>
              <a:t>leichter  zwischen altem</a:t>
            </a:r>
            <a:r>
              <a:rPr lang="de-DE" sz="1200" dirty="0">
                <a:solidFill>
                  <a:srgbClr val="C11546"/>
                </a:solidFill>
              </a:rPr>
              <a:t>, im Körper gespeichertem Trauma und aktuellem Geschehen zu unterscheiden.“  </a:t>
            </a:r>
          </a:p>
          <a:p>
            <a:pPr algn="ctr"/>
            <a:r>
              <a:rPr lang="de-DE" sz="1200" dirty="0">
                <a:solidFill>
                  <a:srgbClr val="C11546"/>
                </a:solidFill>
              </a:rPr>
              <a:t> - Dr. Isa Grüber</a:t>
            </a:r>
          </a:p>
        </p:txBody>
      </p:sp>
      <p:pic>
        <p:nvPicPr>
          <p:cNvPr id="1026" name="Picture 2" descr="B:\Heilpraktiker Psych\Website-Text-Bilder\nach Anmeldg Fotos Pixabay\stones-167089_128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4077072"/>
            <a:ext cx="3416380" cy="2276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Heilpraktiker Psych\Website-Text-Bilder\nach Anmeldg Fotos Pixabay\leaf-6220977_128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550402"/>
            <a:ext cx="2254221" cy="3382653"/>
          </a:xfrm>
          <a:prstGeom prst="rect">
            <a:avLst/>
          </a:prstGeom>
          <a:noFill/>
          <a:ln w="25400">
            <a:gradFill>
              <a:gsLst>
                <a:gs pos="0">
                  <a:srgbClr val="FF3300"/>
                </a:gs>
                <a:gs pos="50000">
                  <a:schemeClr val="accent1">
                    <a:tint val="44500"/>
                    <a:satMod val="160000"/>
                  </a:schemeClr>
                </a:gs>
                <a:gs pos="100000">
                  <a:schemeClr val="accent1">
                    <a:tint val="23500"/>
                    <a:satMod val="160000"/>
                  </a:schemeClr>
                </a:gs>
              </a:gsLst>
              <a:lin ang="5400000" scaled="0"/>
            </a:gradFill>
          </a:ln>
          <a:extLst>
            <a:ext uri="{909E8E84-426E-40DD-AFC4-6F175D3DCCD1}">
              <a14:hiddenFill xmlns:a14="http://schemas.microsoft.com/office/drawing/2010/main">
                <a:solidFill>
                  <a:srgbClr val="FFFFFF"/>
                </a:solidFill>
              </a14:hiddenFill>
            </a:ext>
          </a:extLst>
        </p:spPr>
      </p:pic>
      <p:sp>
        <p:nvSpPr>
          <p:cNvPr id="6" name="Abgerundetes Rechteck 5"/>
          <p:cNvSpPr/>
          <p:nvPr/>
        </p:nvSpPr>
        <p:spPr>
          <a:xfrm>
            <a:off x="5508104" y="3068960"/>
            <a:ext cx="2473290" cy="1368151"/>
          </a:xfrm>
          <a:prstGeom prst="roundRect">
            <a:avLst/>
          </a:prstGeom>
          <a:ln>
            <a:solidFill>
              <a:srgbClr val="FFC000"/>
            </a:solidFill>
          </a:ln>
        </p:spPr>
        <p:style>
          <a:lnRef idx="1">
            <a:schemeClr val="accent6"/>
          </a:lnRef>
          <a:fillRef idx="2">
            <a:schemeClr val="accent6"/>
          </a:fillRef>
          <a:effectRef idx="1">
            <a:schemeClr val="accent6"/>
          </a:effectRef>
          <a:fontRef idx="minor">
            <a:schemeClr val="dk1"/>
          </a:fontRef>
        </p:style>
        <p:txBody>
          <a:bodyPr rtlCol="0" anchor="ctr"/>
          <a:lstStyle/>
          <a:p>
            <a:r>
              <a:rPr lang="de-DE" sz="1200" dirty="0"/>
              <a:t>„Resilienz ist die Fähigkeit, sich </a:t>
            </a:r>
          </a:p>
          <a:p>
            <a:r>
              <a:rPr lang="de-DE" sz="1200" dirty="0"/>
              <a:t>– mit allem, trotz allem und während alles so ist wie es ist – </a:t>
            </a:r>
          </a:p>
          <a:p>
            <a:r>
              <a:rPr lang="de-DE" sz="1200" dirty="0"/>
              <a:t>Immer wieder in einen kraftvollen Zustand zu bringen.“  </a:t>
            </a:r>
            <a:endParaRPr lang="de-DE" sz="1200" dirty="0" smtClean="0"/>
          </a:p>
          <a:p>
            <a:r>
              <a:rPr lang="de-DE" sz="1200" dirty="0" smtClean="0"/>
              <a:t>- </a:t>
            </a:r>
            <a:r>
              <a:rPr lang="de-DE" sz="1200" dirty="0"/>
              <a:t>Dr. Isa Grüber</a:t>
            </a:r>
          </a:p>
        </p:txBody>
      </p:sp>
    </p:spTree>
    <p:extLst>
      <p:ext uri="{BB962C8B-B14F-4D97-AF65-F5344CB8AC3E}">
        <p14:creationId xmlns:p14="http://schemas.microsoft.com/office/powerpoint/2010/main" val="512501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Heilpraktiker Psych\Website-Text-Bilder\nach Anmeldg Fotos Pixabay\flower-8171198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275307"/>
            <a:ext cx="3891743" cy="3721772"/>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6660232" y="412644"/>
            <a:ext cx="2019535" cy="3447098"/>
          </a:xfrm>
          <a:prstGeom prst="rect">
            <a:avLst/>
          </a:prstGeom>
        </p:spPr>
        <p:txBody>
          <a:bodyPr wrap="square">
            <a:spAutoFit/>
          </a:bodyPr>
          <a:lstStyle/>
          <a:p>
            <a:pPr algn="ctr"/>
            <a:r>
              <a:rPr lang="de-DE" sz="1200" i="1" dirty="0">
                <a:solidFill>
                  <a:srgbClr val="FFFF99"/>
                </a:solidFill>
                <a:latin typeface="Lucida Sans" panose="020B0602030504020204" pitchFamily="34" charset="0"/>
              </a:rPr>
              <a:t>„Ein Trauma ist im Nervensystem gebunden.</a:t>
            </a:r>
          </a:p>
          <a:p>
            <a:pPr algn="ctr"/>
            <a:r>
              <a:rPr lang="de-DE" sz="1200" i="1" dirty="0">
                <a:solidFill>
                  <a:srgbClr val="FFFF99"/>
                </a:solidFill>
                <a:latin typeface="Lucida Sans" panose="020B0602030504020204" pitchFamily="34" charset="0"/>
              </a:rPr>
              <a:t> Es ist somit eine biologisch unvollständige Antwort des </a:t>
            </a:r>
            <a:r>
              <a:rPr lang="de-DE" sz="1200" i="1" dirty="0" smtClean="0">
                <a:solidFill>
                  <a:srgbClr val="FFFF99"/>
                </a:solidFill>
                <a:latin typeface="Lucida Sans" panose="020B0602030504020204" pitchFamily="34" charset="0"/>
              </a:rPr>
              <a:t>Körpers auf </a:t>
            </a:r>
            <a:r>
              <a:rPr lang="de-DE" sz="1200" i="1" dirty="0">
                <a:solidFill>
                  <a:srgbClr val="FFFF99"/>
                </a:solidFill>
                <a:latin typeface="Lucida Sans" panose="020B0602030504020204" pitchFamily="34" charset="0"/>
              </a:rPr>
              <a:t>eine als lebensbedrohlich erfahrene Situation. </a:t>
            </a:r>
          </a:p>
          <a:p>
            <a:pPr algn="ctr"/>
            <a:r>
              <a:rPr lang="de-DE" sz="1200" i="1" dirty="0">
                <a:solidFill>
                  <a:srgbClr val="FFFF99"/>
                </a:solidFill>
                <a:latin typeface="Lucida Sans" panose="020B0602030504020204" pitchFamily="34" charset="0"/>
              </a:rPr>
              <a:t>Das Nervensystem hat dadurch seine volle Flexibilität verloren.</a:t>
            </a:r>
          </a:p>
          <a:p>
            <a:pPr algn="ctr"/>
            <a:r>
              <a:rPr lang="de-DE" sz="1200" i="1" dirty="0">
                <a:solidFill>
                  <a:srgbClr val="FFFF99"/>
                </a:solidFill>
                <a:latin typeface="Lucida Sans" panose="020B0602030504020204" pitchFamily="34" charset="0"/>
              </a:rPr>
              <a:t> Wir müssen ihm deshalb helfen,</a:t>
            </a:r>
          </a:p>
          <a:p>
            <a:pPr algn="ctr"/>
            <a:r>
              <a:rPr lang="de-DE" sz="1200" i="1" dirty="0">
                <a:solidFill>
                  <a:srgbClr val="FFFF99"/>
                </a:solidFill>
                <a:latin typeface="Lucida Sans" panose="020B0602030504020204" pitchFamily="34" charset="0"/>
              </a:rPr>
              <a:t> wieder zu seiner ganzen Spannbreite und Kraft zurückzufinden“.</a:t>
            </a:r>
            <a:r>
              <a:rPr lang="de-DE" sz="1200" dirty="0">
                <a:solidFill>
                  <a:srgbClr val="FFFF99"/>
                </a:solidFill>
                <a:latin typeface="Lucida Sans" panose="020B0602030504020204" pitchFamily="34" charset="0"/>
              </a:rPr>
              <a:t> </a:t>
            </a:r>
          </a:p>
          <a:p>
            <a:pPr algn="ctr"/>
            <a:r>
              <a:rPr lang="de-DE" sz="1400" i="1" dirty="0">
                <a:solidFill>
                  <a:srgbClr val="FFFF99"/>
                </a:solidFill>
                <a:latin typeface="Lucida Sans" panose="020B0602030504020204" pitchFamily="34" charset="0"/>
              </a:rPr>
              <a:t>-</a:t>
            </a:r>
            <a:r>
              <a:rPr lang="de-DE" sz="1100" i="1" dirty="0" smtClean="0">
                <a:solidFill>
                  <a:srgbClr val="FFFF99"/>
                </a:solidFill>
                <a:latin typeface="Lucida Sans" panose="020B0602030504020204" pitchFamily="34" charset="0"/>
              </a:rPr>
              <a:t> </a:t>
            </a:r>
            <a:r>
              <a:rPr lang="de-DE" sz="1100" i="1" dirty="0">
                <a:solidFill>
                  <a:srgbClr val="FFFF99"/>
                </a:solidFill>
                <a:latin typeface="Lucida Sans" panose="020B0602030504020204" pitchFamily="34" charset="0"/>
              </a:rPr>
              <a:t>Peter Levine </a:t>
            </a:r>
            <a:r>
              <a:rPr lang="de-DE" sz="1100" dirty="0" smtClean="0">
                <a:solidFill>
                  <a:srgbClr val="FFFF99"/>
                </a:solidFill>
                <a:latin typeface="Lucida Sans" panose="020B0602030504020204" pitchFamily="34" charset="0"/>
              </a:rPr>
              <a:t> </a:t>
            </a:r>
            <a:endParaRPr lang="de-DE" sz="1100" dirty="0">
              <a:solidFill>
                <a:srgbClr val="FFFF99"/>
              </a:solidFill>
              <a:latin typeface="Lucida Sans" panose="020B0602030504020204" pitchFamily="34" charset="0"/>
            </a:endParaRPr>
          </a:p>
        </p:txBody>
      </p:sp>
      <p:pic>
        <p:nvPicPr>
          <p:cNvPr id="4" name="Picture 2" descr="B:\Heilpraktiker Psych\Website-Text-Bilder\nach Anmeldg Fotos Pixabay\flower-8171198_1280.jpg"/>
          <p:cNvPicPr>
            <a:picLocks noChangeAspect="1" noChangeArrowheads="1"/>
          </p:cNvPicPr>
          <p:nvPr/>
        </p:nvPicPr>
        <p:blipFill rotWithShape="1">
          <a:blip r:embed="rId2">
            <a:extLst>
              <a:ext uri="{28A0092B-C50C-407E-A947-70E740481C1C}">
                <a14:useLocalDpi xmlns:a14="http://schemas.microsoft.com/office/drawing/2010/main" val="0"/>
              </a:ext>
            </a:extLst>
          </a:blip>
          <a:srcRect t="5827" r="20799"/>
          <a:stretch/>
        </p:blipFill>
        <p:spPr bwMode="auto">
          <a:xfrm>
            <a:off x="179512" y="950589"/>
            <a:ext cx="3082304" cy="3504887"/>
          </a:xfrm>
          <a:prstGeom prst="rect">
            <a:avLst/>
          </a:prstGeom>
          <a:noFill/>
          <a:ln w="15875">
            <a:gradFill>
              <a:gsLst>
                <a:gs pos="0">
                  <a:srgbClr val="000000"/>
                </a:gs>
                <a:gs pos="20000">
                  <a:srgbClr val="000040"/>
                </a:gs>
                <a:gs pos="50000">
                  <a:srgbClr val="400040"/>
                </a:gs>
                <a:gs pos="75000">
                  <a:srgbClr val="8F0040"/>
                </a:gs>
                <a:gs pos="89999">
                  <a:srgbClr val="F27300"/>
                </a:gs>
                <a:gs pos="100000">
                  <a:srgbClr val="FFBF00"/>
                </a:gs>
              </a:gsLst>
              <a:lin ang="5400000" scaled="0"/>
            </a:gradFill>
          </a:ln>
          <a:extLst>
            <a:ext uri="{909E8E84-426E-40DD-AFC4-6F175D3DCCD1}">
              <a14:hiddenFill xmlns:a14="http://schemas.microsoft.com/office/drawing/2010/main">
                <a:solidFill>
                  <a:srgbClr val="FFFFFF"/>
                </a:solidFill>
              </a14:hiddenFill>
            </a:ext>
          </a:extLst>
        </p:spPr>
      </p:pic>
      <p:sp>
        <p:nvSpPr>
          <p:cNvPr id="5" name="Abgerundetes Rechteck 4"/>
          <p:cNvSpPr/>
          <p:nvPr/>
        </p:nvSpPr>
        <p:spPr>
          <a:xfrm>
            <a:off x="1331640" y="3874462"/>
            <a:ext cx="2952328" cy="2737610"/>
          </a:xfrm>
          <a:prstGeom prst="roundRect">
            <a:avLst>
              <a:gd name="adj" fmla="val 18162"/>
            </a:avLst>
          </a:prstGeom>
          <a:gradFill flip="none" rotWithShape="1">
            <a:gsLst>
              <a:gs pos="2000">
                <a:srgbClr val="FF9933"/>
              </a:gs>
              <a:gs pos="100000">
                <a:srgbClr val="9CB86E"/>
              </a:gs>
              <a:gs pos="100000">
                <a:srgbClr val="156B13"/>
              </a:gs>
            </a:gsLst>
            <a:lin ang="2700000" scaled="1"/>
            <a:tileRect/>
          </a:gradFill>
          <a:ln w="15875">
            <a:gradFill>
              <a:gsLst>
                <a:gs pos="0">
                  <a:srgbClr val="E6DCAC"/>
                </a:gs>
                <a:gs pos="12000">
                  <a:srgbClr val="E6D78A"/>
                </a:gs>
                <a:gs pos="30000">
                  <a:srgbClr val="C7AC4C"/>
                </a:gs>
                <a:gs pos="45000">
                  <a:srgbClr val="E6D78A"/>
                </a:gs>
                <a:gs pos="77000">
                  <a:srgbClr val="C7AC4C"/>
                </a:gs>
                <a:gs pos="100000">
                  <a:srgbClr val="E6DCAC"/>
                </a:gs>
              </a:gsLst>
              <a:lin ang="5400000" scaled="0"/>
            </a:gra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de-DE" sz="1100" i="1" dirty="0" smtClean="0">
              <a:solidFill>
                <a:srgbClr val="FFFF99"/>
              </a:solidFill>
              <a:latin typeface="Lucida Sans" panose="020B0602030504020204" pitchFamily="34" charset="0"/>
            </a:endParaRPr>
          </a:p>
          <a:p>
            <a:pPr algn="ctr"/>
            <a:endParaRPr lang="de-DE" sz="1100" i="1" dirty="0" smtClean="0">
              <a:solidFill>
                <a:srgbClr val="FFFF99"/>
              </a:solidFill>
              <a:latin typeface="Lucida Sans" panose="020B0602030504020204" pitchFamily="34" charset="0"/>
            </a:endParaRPr>
          </a:p>
          <a:p>
            <a:pPr algn="ctr"/>
            <a:r>
              <a:rPr lang="de-DE" sz="1100" i="1" dirty="0" smtClean="0">
                <a:solidFill>
                  <a:schemeClr val="accent3">
                    <a:lumMod val="50000"/>
                  </a:schemeClr>
                </a:solidFill>
                <a:latin typeface="Lucida Sans" panose="020B0602030504020204" pitchFamily="34" charset="0"/>
              </a:rPr>
              <a:t>„</a:t>
            </a:r>
            <a:r>
              <a:rPr lang="de-DE" sz="1100" i="1" dirty="0">
                <a:solidFill>
                  <a:schemeClr val="accent3">
                    <a:lumMod val="50000"/>
                  </a:schemeClr>
                </a:solidFill>
                <a:latin typeface="Lucida Sans" panose="020B0602030504020204" pitchFamily="34" charset="0"/>
              </a:rPr>
              <a:t>Ein Trauma ist im Nervensystem gebunden.</a:t>
            </a:r>
          </a:p>
          <a:p>
            <a:pPr algn="ctr"/>
            <a:r>
              <a:rPr lang="de-DE" sz="1100" i="1" dirty="0">
                <a:solidFill>
                  <a:schemeClr val="accent3">
                    <a:lumMod val="50000"/>
                  </a:schemeClr>
                </a:solidFill>
                <a:latin typeface="Lucida Sans" panose="020B0602030504020204" pitchFamily="34" charset="0"/>
              </a:rPr>
              <a:t> Es ist somit eine biologisch unvollständige Antwort des Körpers auf eine als lebensbedrohlich erfahrene Situation. </a:t>
            </a:r>
          </a:p>
          <a:p>
            <a:pPr algn="ctr"/>
            <a:r>
              <a:rPr lang="de-DE" sz="1100" i="1" dirty="0">
                <a:solidFill>
                  <a:schemeClr val="accent3">
                    <a:lumMod val="50000"/>
                  </a:schemeClr>
                </a:solidFill>
                <a:latin typeface="Lucida Sans" panose="020B0602030504020204" pitchFamily="34" charset="0"/>
              </a:rPr>
              <a:t>Das Nervensystem hat dadurch seine volle Flexibilität verloren.</a:t>
            </a:r>
          </a:p>
          <a:p>
            <a:pPr algn="ctr"/>
            <a:r>
              <a:rPr lang="de-DE" sz="1100" i="1" dirty="0">
                <a:solidFill>
                  <a:schemeClr val="accent3">
                    <a:lumMod val="50000"/>
                  </a:schemeClr>
                </a:solidFill>
                <a:latin typeface="Lucida Sans" panose="020B0602030504020204" pitchFamily="34" charset="0"/>
              </a:rPr>
              <a:t> Wir müssen ihm deshalb helfen,</a:t>
            </a:r>
          </a:p>
          <a:p>
            <a:pPr algn="ctr"/>
            <a:r>
              <a:rPr lang="de-DE" sz="1100" i="1" dirty="0">
                <a:solidFill>
                  <a:schemeClr val="accent3">
                    <a:lumMod val="50000"/>
                  </a:schemeClr>
                </a:solidFill>
                <a:latin typeface="Lucida Sans" panose="020B0602030504020204" pitchFamily="34" charset="0"/>
              </a:rPr>
              <a:t> wieder zu seiner ganzen Spannbreite und Kraft zurückzufinden“.</a:t>
            </a:r>
            <a:r>
              <a:rPr lang="de-DE" sz="1100" dirty="0">
                <a:solidFill>
                  <a:schemeClr val="accent3">
                    <a:lumMod val="50000"/>
                  </a:schemeClr>
                </a:solidFill>
                <a:latin typeface="Lucida Sans" panose="020B0602030504020204" pitchFamily="34" charset="0"/>
              </a:rPr>
              <a:t> </a:t>
            </a:r>
          </a:p>
          <a:p>
            <a:pPr algn="ctr"/>
            <a:endParaRPr lang="de-DE" sz="1100" i="1" dirty="0" smtClean="0">
              <a:solidFill>
                <a:schemeClr val="accent3">
                  <a:lumMod val="50000"/>
                </a:schemeClr>
              </a:solidFill>
              <a:latin typeface="Lucida Sans" panose="020B0602030504020204" pitchFamily="34" charset="0"/>
            </a:endParaRPr>
          </a:p>
          <a:p>
            <a:pPr algn="ctr"/>
            <a:r>
              <a:rPr lang="de-DE" sz="1100" i="1" dirty="0" smtClean="0">
                <a:solidFill>
                  <a:schemeClr val="accent3">
                    <a:lumMod val="50000"/>
                  </a:schemeClr>
                </a:solidFill>
                <a:latin typeface="Lucida Sans" panose="020B0602030504020204" pitchFamily="34" charset="0"/>
              </a:rPr>
              <a:t>- </a:t>
            </a:r>
            <a:r>
              <a:rPr lang="de-DE" sz="1100" i="1" dirty="0">
                <a:solidFill>
                  <a:schemeClr val="accent3">
                    <a:lumMod val="50000"/>
                  </a:schemeClr>
                </a:solidFill>
                <a:latin typeface="Lucida Sans" panose="020B0602030504020204" pitchFamily="34" charset="0"/>
              </a:rPr>
              <a:t>Peter Levine </a:t>
            </a:r>
            <a:r>
              <a:rPr lang="de-DE" sz="1100" dirty="0">
                <a:solidFill>
                  <a:schemeClr val="accent3">
                    <a:lumMod val="50000"/>
                  </a:schemeClr>
                </a:solidFill>
                <a:latin typeface="Lucida Sans" panose="020B0602030504020204" pitchFamily="34" charset="0"/>
              </a:rPr>
              <a:t> </a:t>
            </a:r>
          </a:p>
          <a:p>
            <a:pPr algn="ctr"/>
            <a:endParaRPr lang="de-DE" dirty="0"/>
          </a:p>
        </p:txBody>
      </p:sp>
    </p:spTree>
    <p:extLst>
      <p:ext uri="{BB962C8B-B14F-4D97-AF65-F5344CB8AC3E}">
        <p14:creationId xmlns:p14="http://schemas.microsoft.com/office/powerpoint/2010/main" val="22079279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Heilpraktiker Psych\Website-Text-Bilder\nach Anmeldg Fotos Pixabay\flower-5459972_1280.jpg"/>
          <p:cNvPicPr>
            <a:picLocks noChangeAspect="1" noChangeArrowheads="1"/>
          </p:cNvPicPr>
          <p:nvPr/>
        </p:nvPicPr>
        <p:blipFill rotWithShape="1">
          <a:blip r:embed="rId2">
            <a:extLst>
              <a:ext uri="{28A0092B-C50C-407E-A947-70E740481C1C}">
                <a14:useLocalDpi xmlns:a14="http://schemas.microsoft.com/office/drawing/2010/main" val="0"/>
              </a:ext>
            </a:extLst>
          </a:blip>
          <a:srcRect r="36564"/>
          <a:stretch/>
        </p:blipFill>
        <p:spPr bwMode="auto">
          <a:xfrm>
            <a:off x="251520" y="188640"/>
            <a:ext cx="3907107" cy="4104456"/>
          </a:xfrm>
          <a:prstGeom prst="rect">
            <a:avLst/>
          </a:prstGeom>
          <a:noFill/>
          <a:ln w="19050">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5400000" scaled="0"/>
            </a:gradFill>
          </a:ln>
          <a:extLst>
            <a:ext uri="{909E8E84-426E-40DD-AFC4-6F175D3DCCD1}">
              <a14:hiddenFill xmlns:a14="http://schemas.microsoft.com/office/drawing/2010/main">
                <a:solidFill>
                  <a:srgbClr val="FFFFFF"/>
                </a:solidFill>
              </a14:hiddenFill>
            </a:ext>
          </a:extLst>
        </p:spPr>
      </p:pic>
      <p:sp>
        <p:nvSpPr>
          <p:cNvPr id="3" name="Abgerundetes Rechteck 2"/>
          <p:cNvSpPr/>
          <p:nvPr/>
        </p:nvSpPr>
        <p:spPr>
          <a:xfrm>
            <a:off x="2205073" y="3459707"/>
            <a:ext cx="3024336" cy="2736304"/>
          </a:xfrm>
          <a:prstGeom prst="roundRect">
            <a:avLst/>
          </a:prstGeom>
          <a:gradFill>
            <a:gsLst>
              <a:gs pos="85000">
                <a:srgbClr val="FFC000"/>
              </a:gs>
              <a:gs pos="100000">
                <a:srgbClr val="FF9933"/>
              </a:gs>
              <a:gs pos="100000">
                <a:schemeClr val="dk2">
                  <a:shade val="20000"/>
                  <a:satMod val="255000"/>
                </a:schemeClr>
              </a:gs>
            </a:gsLst>
          </a:gradFill>
          <a:ln w="12700">
            <a:solidFill>
              <a:srgbClr val="C00000"/>
            </a:solidFill>
          </a:ln>
        </p:spPr>
        <p:style>
          <a:lnRef idx="1">
            <a:schemeClr val="accent2"/>
          </a:lnRef>
          <a:fillRef idx="1002">
            <a:schemeClr val="dk2"/>
          </a:fillRef>
          <a:effectRef idx="1">
            <a:schemeClr val="accent2"/>
          </a:effectRef>
          <a:fontRef idx="minor">
            <a:schemeClr val="dk1"/>
          </a:fontRef>
        </p:style>
        <p:txBody>
          <a:bodyPr rtlCol="0" anchor="ctr"/>
          <a:lstStyle/>
          <a:p>
            <a:pPr algn="ctr"/>
            <a:endParaRPr lang="de-DE" sz="1100" dirty="0" smtClean="0">
              <a:solidFill>
                <a:srgbClr val="FFFF99"/>
              </a:solidFill>
            </a:endParaRPr>
          </a:p>
          <a:p>
            <a:pPr algn="ctr"/>
            <a:endParaRPr lang="de-DE" sz="1100" dirty="0">
              <a:solidFill>
                <a:srgbClr val="FFFF99"/>
              </a:solidFill>
            </a:endParaRPr>
          </a:p>
          <a:p>
            <a:pPr algn="ctr"/>
            <a:r>
              <a:rPr lang="de-DE" sz="1100" dirty="0" smtClean="0">
                <a:solidFill>
                  <a:srgbClr val="CC0000"/>
                </a:solidFill>
              </a:rPr>
              <a:t>„</a:t>
            </a:r>
            <a:r>
              <a:rPr lang="de-DE" sz="1100" dirty="0">
                <a:solidFill>
                  <a:srgbClr val="CC0000"/>
                </a:solidFill>
              </a:rPr>
              <a:t>Die Aufgabe des autonomen Nervensystems ist es, sicherzustellen, dass wir Gefahrensituationen überleben und in sicheren Situationen gedeihen. Um zu überleben, müssen wir Gefahren erkennen können und in der Lage sein, eine überlebenssichernde Reaktion zu initiieren. Damit wir gedeihen können, muss das Gegenteil geschehen – überlebenssichernde Reaktionen müssen gehemmt werden, um sozialen Austausch möglich zu machen. Sind wir zur Aktivierung, Hemmung und flexiblen Reaktion nicht in der Lage, leiden wir.“ </a:t>
            </a:r>
          </a:p>
          <a:p>
            <a:pPr algn="ctr"/>
            <a:r>
              <a:rPr lang="de-DE" sz="1100" dirty="0">
                <a:solidFill>
                  <a:srgbClr val="CC0000"/>
                </a:solidFill>
              </a:rPr>
              <a:t> -Deb Dana</a:t>
            </a:r>
          </a:p>
          <a:p>
            <a:pPr algn="ctr"/>
            <a:endParaRPr lang="de-DE" dirty="0"/>
          </a:p>
        </p:txBody>
      </p:sp>
    </p:spTree>
    <p:extLst>
      <p:ext uri="{BB962C8B-B14F-4D97-AF65-F5344CB8AC3E}">
        <p14:creationId xmlns:p14="http://schemas.microsoft.com/office/powerpoint/2010/main" val="3668143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Heilpraktiker Psych\Website-Text-Bilder\nach Anmeldg Fotos Pixabay\poppies-7140807_128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332656"/>
            <a:ext cx="4264663" cy="3240360"/>
          </a:xfrm>
          <a:prstGeom prst="rect">
            <a:avLst/>
          </a:prstGeom>
          <a:noFill/>
          <a:extLst>
            <a:ext uri="{909E8E84-426E-40DD-AFC4-6F175D3DCCD1}">
              <a14:hiddenFill xmlns:a14="http://schemas.microsoft.com/office/drawing/2010/main">
                <a:solidFill>
                  <a:srgbClr val="FFFFFF"/>
                </a:solidFill>
              </a14:hiddenFill>
            </a:ext>
          </a:extLst>
        </p:spPr>
      </p:pic>
      <p:sp>
        <p:nvSpPr>
          <p:cNvPr id="3" name="Abgerundetes Rechteck 2"/>
          <p:cNvSpPr/>
          <p:nvPr/>
        </p:nvSpPr>
        <p:spPr>
          <a:xfrm>
            <a:off x="4211960" y="3212976"/>
            <a:ext cx="3600400" cy="2079746"/>
          </a:xfrm>
          <a:prstGeom prst="roundRect">
            <a:avLst>
              <a:gd name="adj" fmla="val 18611"/>
            </a:avLst>
          </a:prstGeom>
          <a:gradFill>
            <a:gsLst>
              <a:gs pos="4000">
                <a:srgbClr val="FFC000"/>
              </a:gs>
              <a:gs pos="100000">
                <a:srgbClr val="FF7A00">
                  <a:lumMod val="12000"/>
                  <a:lumOff val="88000"/>
                </a:srgbClr>
              </a:gs>
              <a:gs pos="100000">
                <a:srgbClr val="FF0300"/>
              </a:gs>
              <a:gs pos="100000">
                <a:srgbClr val="4D0808"/>
              </a:gs>
            </a:gsLst>
            <a:lin ang="18900000" scaled="1"/>
          </a:gradFill>
          <a:ln>
            <a:gradFill flip="none" rotWithShape="1">
              <a:gsLst>
                <a:gs pos="0">
                  <a:srgbClr val="FFF200">
                    <a:lumMod val="18000"/>
                  </a:srgbClr>
                </a:gs>
                <a:gs pos="36000">
                  <a:srgbClr val="FF7A00"/>
                </a:gs>
                <a:gs pos="59000">
                  <a:srgbClr val="FF0300"/>
                </a:gs>
                <a:gs pos="100000">
                  <a:srgbClr val="4D0808"/>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i="1" dirty="0" smtClean="0">
              <a:solidFill>
                <a:srgbClr val="FF3300"/>
              </a:solidFill>
              <a:latin typeface="Lucida Sans" panose="020B0602030504020204" pitchFamily="34" charset="0"/>
            </a:endParaRPr>
          </a:p>
          <a:p>
            <a:pPr algn="ctr"/>
            <a:endParaRPr lang="de-DE" sz="1100" i="1" dirty="0">
              <a:solidFill>
                <a:srgbClr val="FF3300"/>
              </a:solidFill>
              <a:latin typeface="Lucida Sans" panose="020B0602030504020204" pitchFamily="34" charset="0"/>
            </a:endParaRPr>
          </a:p>
          <a:p>
            <a:pPr algn="ctr"/>
            <a:r>
              <a:rPr lang="de-DE" sz="1100" i="1" dirty="0" smtClean="0">
                <a:solidFill>
                  <a:srgbClr val="FF3300"/>
                </a:solidFill>
                <a:latin typeface="Lucida Sans" panose="020B0602030504020204" pitchFamily="34" charset="0"/>
              </a:rPr>
              <a:t>„</a:t>
            </a:r>
            <a:r>
              <a:rPr lang="de-DE" sz="1100" i="1" dirty="0">
                <a:solidFill>
                  <a:srgbClr val="CC0000"/>
                </a:solidFill>
                <a:latin typeface="Lucida Sans" panose="020B0602030504020204" pitchFamily="34" charset="0"/>
              </a:rPr>
              <a:t>Ein Trauma ist im Nervensystem gebunden.</a:t>
            </a:r>
          </a:p>
          <a:p>
            <a:pPr algn="ctr"/>
            <a:r>
              <a:rPr lang="de-DE" sz="1100" i="1" dirty="0">
                <a:solidFill>
                  <a:srgbClr val="CC0000"/>
                </a:solidFill>
                <a:latin typeface="Lucida Sans" panose="020B0602030504020204" pitchFamily="34" charset="0"/>
              </a:rPr>
              <a:t> Es ist somit eine biologisch unvollständige Antwort des Körpers auf eine als lebensbedrohlich erfahrene Situation. </a:t>
            </a:r>
          </a:p>
          <a:p>
            <a:pPr algn="ctr"/>
            <a:r>
              <a:rPr lang="de-DE" sz="1100" i="1" dirty="0">
                <a:solidFill>
                  <a:srgbClr val="CC0000"/>
                </a:solidFill>
                <a:latin typeface="Lucida Sans" panose="020B0602030504020204" pitchFamily="34" charset="0"/>
              </a:rPr>
              <a:t>Das Nervensystem hat dadurch seine volle Flexibilität verloren.</a:t>
            </a:r>
          </a:p>
          <a:p>
            <a:pPr algn="ctr"/>
            <a:r>
              <a:rPr lang="de-DE" sz="1100" i="1" dirty="0">
                <a:solidFill>
                  <a:srgbClr val="CC0000"/>
                </a:solidFill>
                <a:latin typeface="Lucida Sans" panose="020B0602030504020204" pitchFamily="34" charset="0"/>
              </a:rPr>
              <a:t> Wir müssen ihm deshalb helfen,</a:t>
            </a:r>
          </a:p>
          <a:p>
            <a:pPr algn="ctr"/>
            <a:r>
              <a:rPr lang="de-DE" sz="1100" i="1" dirty="0">
                <a:solidFill>
                  <a:srgbClr val="CC0000"/>
                </a:solidFill>
                <a:latin typeface="Lucida Sans" panose="020B0602030504020204" pitchFamily="34" charset="0"/>
              </a:rPr>
              <a:t> wieder zu seiner ganzen Spannbreite und Kraft zurückzufinden“.</a:t>
            </a:r>
            <a:r>
              <a:rPr lang="de-DE" sz="1100" dirty="0">
                <a:solidFill>
                  <a:srgbClr val="CC0000"/>
                </a:solidFill>
                <a:latin typeface="Lucida Sans" panose="020B0602030504020204" pitchFamily="34" charset="0"/>
              </a:rPr>
              <a:t> </a:t>
            </a:r>
          </a:p>
          <a:p>
            <a:pPr algn="ctr"/>
            <a:endParaRPr lang="de-DE" sz="1100" i="1" dirty="0">
              <a:solidFill>
                <a:srgbClr val="CC0000"/>
              </a:solidFill>
              <a:latin typeface="Lucida Sans" panose="020B0602030504020204" pitchFamily="34" charset="0"/>
            </a:endParaRPr>
          </a:p>
          <a:p>
            <a:pPr algn="ctr"/>
            <a:r>
              <a:rPr lang="de-DE" sz="1100" i="1" dirty="0">
                <a:solidFill>
                  <a:srgbClr val="CC0000"/>
                </a:solidFill>
                <a:latin typeface="Lucida Sans" panose="020B0602030504020204" pitchFamily="34" charset="0"/>
              </a:rPr>
              <a:t>- Peter Levine </a:t>
            </a:r>
            <a:r>
              <a:rPr lang="de-DE" sz="1100" dirty="0">
                <a:solidFill>
                  <a:srgbClr val="CC0000"/>
                </a:solidFill>
                <a:latin typeface="Lucida Sans" panose="020B0602030504020204" pitchFamily="34" charset="0"/>
              </a:rPr>
              <a:t> </a:t>
            </a:r>
          </a:p>
          <a:p>
            <a:pPr algn="ctr"/>
            <a:endParaRPr lang="de-DE" dirty="0"/>
          </a:p>
        </p:txBody>
      </p:sp>
      <p:sp>
        <p:nvSpPr>
          <p:cNvPr id="4" name="Textfeld 3"/>
          <p:cNvSpPr txBox="1"/>
          <p:nvPr/>
        </p:nvSpPr>
        <p:spPr>
          <a:xfrm>
            <a:off x="478392" y="1768170"/>
            <a:ext cx="3780266" cy="1200329"/>
          </a:xfrm>
          <a:prstGeom prst="rect">
            <a:avLst/>
          </a:prstGeom>
          <a:noFill/>
        </p:spPr>
        <p:txBody>
          <a:bodyPr wrap="none" rtlCol="0">
            <a:spAutoFit/>
          </a:bodyPr>
          <a:lstStyle/>
          <a:p>
            <a:r>
              <a:rPr lang="de-DE" dirty="0" smtClean="0"/>
              <a:t>„</a:t>
            </a:r>
            <a:r>
              <a:rPr lang="de-DE" dirty="0" err="1" smtClean="0"/>
              <a:t>There</a:t>
            </a:r>
            <a:r>
              <a:rPr lang="de-DE" dirty="0" smtClean="0"/>
              <a:t> </a:t>
            </a:r>
            <a:r>
              <a:rPr lang="de-DE" dirty="0" err="1" smtClean="0"/>
              <a:t>is</a:t>
            </a:r>
            <a:r>
              <a:rPr lang="de-DE" dirty="0" smtClean="0"/>
              <a:t> </a:t>
            </a:r>
            <a:r>
              <a:rPr lang="de-DE" dirty="0" err="1" smtClean="0"/>
              <a:t>something</a:t>
            </a:r>
            <a:r>
              <a:rPr lang="de-DE" dirty="0" smtClean="0"/>
              <a:t> </a:t>
            </a:r>
            <a:r>
              <a:rPr lang="de-DE" dirty="0" err="1" smtClean="0"/>
              <a:t>universaly</a:t>
            </a:r>
            <a:r>
              <a:rPr lang="de-DE" dirty="0" smtClean="0"/>
              <a:t> </a:t>
            </a:r>
            <a:r>
              <a:rPr lang="de-DE" dirty="0" err="1" smtClean="0"/>
              <a:t>healing</a:t>
            </a:r>
            <a:endParaRPr lang="de-DE" dirty="0"/>
          </a:p>
          <a:p>
            <a:r>
              <a:rPr lang="de-DE" dirty="0" err="1"/>
              <a:t>a</a:t>
            </a:r>
            <a:r>
              <a:rPr lang="de-DE" dirty="0" err="1" smtClean="0"/>
              <a:t>bout</a:t>
            </a:r>
            <a:r>
              <a:rPr lang="de-DE" dirty="0" smtClean="0"/>
              <a:t> </a:t>
            </a:r>
            <a:r>
              <a:rPr lang="de-DE" dirty="0" err="1" smtClean="0"/>
              <a:t>sharing</a:t>
            </a:r>
            <a:r>
              <a:rPr lang="de-DE" dirty="0" smtClean="0"/>
              <a:t> </a:t>
            </a:r>
            <a:r>
              <a:rPr lang="de-DE" dirty="0" err="1" smtClean="0"/>
              <a:t>your</a:t>
            </a:r>
            <a:r>
              <a:rPr lang="de-DE" dirty="0" smtClean="0"/>
              <a:t> </a:t>
            </a:r>
            <a:r>
              <a:rPr lang="de-DE" dirty="0" err="1" smtClean="0"/>
              <a:t>truth</a:t>
            </a:r>
            <a:r>
              <a:rPr lang="de-DE" dirty="0" smtClean="0"/>
              <a:t> in </a:t>
            </a:r>
            <a:r>
              <a:rPr lang="de-DE" dirty="0" err="1" smtClean="0"/>
              <a:t>the</a:t>
            </a:r>
            <a:r>
              <a:rPr lang="de-DE" dirty="0" smtClean="0"/>
              <a:t> </a:t>
            </a:r>
            <a:r>
              <a:rPr lang="de-DE" dirty="0" err="1" smtClean="0"/>
              <a:t>eyes</a:t>
            </a:r>
            <a:r>
              <a:rPr lang="de-DE" dirty="0" smtClean="0"/>
              <a:t> </a:t>
            </a:r>
          </a:p>
          <a:p>
            <a:r>
              <a:rPr lang="de-DE" dirty="0" err="1"/>
              <a:t>o</a:t>
            </a:r>
            <a:r>
              <a:rPr lang="de-DE" dirty="0" err="1" smtClean="0"/>
              <a:t>f</a:t>
            </a:r>
            <a:r>
              <a:rPr lang="de-DE" dirty="0" smtClean="0"/>
              <a:t> </a:t>
            </a:r>
            <a:r>
              <a:rPr lang="de-DE" dirty="0" err="1" smtClean="0"/>
              <a:t>somebody</a:t>
            </a:r>
            <a:r>
              <a:rPr lang="de-DE" dirty="0" smtClean="0"/>
              <a:t> </a:t>
            </a:r>
            <a:r>
              <a:rPr lang="de-DE" dirty="0" err="1" smtClean="0"/>
              <a:t>you</a:t>
            </a:r>
            <a:r>
              <a:rPr lang="de-DE" dirty="0" smtClean="0"/>
              <a:t> </a:t>
            </a:r>
            <a:r>
              <a:rPr lang="de-DE" dirty="0" err="1" smtClean="0"/>
              <a:t>trust</a:t>
            </a:r>
            <a:r>
              <a:rPr lang="de-DE" dirty="0" smtClean="0"/>
              <a:t>.“</a:t>
            </a:r>
          </a:p>
          <a:p>
            <a:r>
              <a:rPr lang="de-DE" dirty="0" smtClean="0"/>
              <a:t>- Terry Levi</a:t>
            </a:r>
            <a:endParaRPr lang="de-DE" dirty="0"/>
          </a:p>
        </p:txBody>
      </p:sp>
    </p:spTree>
    <p:extLst>
      <p:ext uri="{BB962C8B-B14F-4D97-AF65-F5344CB8AC3E}">
        <p14:creationId xmlns:p14="http://schemas.microsoft.com/office/powerpoint/2010/main" val="8762238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Heilpraktiker Psych\Website-Text-Bilder\Fotos download\Farn\fern-2048660_640.jpg"/>
          <p:cNvPicPr>
            <a:picLocks noChangeAspect="1" noChangeArrowheads="1"/>
          </p:cNvPicPr>
          <p:nvPr/>
        </p:nvPicPr>
        <p:blipFill rotWithShape="1">
          <a:blip r:embed="rId2">
            <a:extLst>
              <a:ext uri="{28A0092B-C50C-407E-A947-70E740481C1C}">
                <a14:useLocalDpi xmlns:a14="http://schemas.microsoft.com/office/drawing/2010/main" val="0"/>
              </a:ext>
            </a:extLst>
          </a:blip>
          <a:srcRect l="46154" r="4494"/>
          <a:stretch/>
        </p:blipFill>
        <p:spPr bwMode="auto">
          <a:xfrm>
            <a:off x="96304" y="908720"/>
            <a:ext cx="2872550" cy="3661301"/>
          </a:xfrm>
          <a:prstGeom prst="rect">
            <a:avLst/>
          </a:prstGeom>
          <a:noFill/>
          <a:ln w="19050">
            <a:gradFill>
              <a:gsLst>
                <a:gs pos="0">
                  <a:srgbClr val="E6DCAC"/>
                </a:gs>
                <a:gs pos="12000">
                  <a:srgbClr val="E6D78A"/>
                </a:gs>
                <a:gs pos="30000">
                  <a:srgbClr val="C7AC4C"/>
                </a:gs>
                <a:gs pos="45000">
                  <a:srgbClr val="E6D78A"/>
                </a:gs>
                <a:gs pos="77000">
                  <a:srgbClr val="C7AC4C"/>
                </a:gs>
                <a:gs pos="100000">
                  <a:srgbClr val="E6DCAC"/>
                </a:gs>
              </a:gsLst>
              <a:lin ang="5400000" scaled="0"/>
            </a:gradFill>
          </a:ln>
          <a:extLst>
            <a:ext uri="{909E8E84-426E-40DD-AFC4-6F175D3DCCD1}">
              <a14:hiddenFill xmlns:a14="http://schemas.microsoft.com/office/drawing/2010/main">
                <a:solidFill>
                  <a:srgbClr val="FFFFFF"/>
                </a:solidFill>
              </a14:hiddenFill>
            </a:ext>
          </a:extLst>
        </p:spPr>
      </p:pic>
      <p:sp>
        <p:nvSpPr>
          <p:cNvPr id="3" name="Abgerundetes Rechteck 2"/>
          <p:cNvSpPr/>
          <p:nvPr/>
        </p:nvSpPr>
        <p:spPr>
          <a:xfrm>
            <a:off x="395536" y="4042259"/>
            <a:ext cx="3564396" cy="266429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de-DE" sz="1200" i="1" dirty="0" smtClean="0">
              <a:solidFill>
                <a:srgbClr val="FF3300"/>
              </a:solidFill>
              <a:latin typeface="Lucida Sans" panose="020B0602030504020204" pitchFamily="34" charset="0"/>
            </a:endParaRPr>
          </a:p>
          <a:p>
            <a:endParaRPr lang="de-DE" sz="1200" i="1" dirty="0">
              <a:solidFill>
                <a:srgbClr val="FF3300"/>
              </a:solidFill>
              <a:latin typeface="Lucida Sans" panose="020B0602030504020204" pitchFamily="34" charset="0"/>
            </a:endParaRPr>
          </a:p>
          <a:p>
            <a:pPr algn="ctr"/>
            <a:r>
              <a:rPr lang="de-DE" sz="1200" i="1" dirty="0" smtClean="0">
                <a:solidFill>
                  <a:srgbClr val="FF3300"/>
                </a:solidFill>
                <a:latin typeface="Lucida Sans" panose="020B0602030504020204" pitchFamily="34" charset="0"/>
              </a:rPr>
              <a:t>„</a:t>
            </a:r>
            <a:r>
              <a:rPr lang="de-DE" sz="1200" i="1" dirty="0">
                <a:solidFill>
                  <a:srgbClr val="FF3300"/>
                </a:solidFill>
                <a:latin typeface="Lucida Sans" panose="020B0602030504020204" pitchFamily="34" charset="0"/>
              </a:rPr>
              <a:t>Ein Trauma ist im Nervensystem gebunden.</a:t>
            </a:r>
          </a:p>
          <a:p>
            <a:pPr algn="ctr"/>
            <a:r>
              <a:rPr lang="de-DE" sz="1200" i="1" dirty="0">
                <a:solidFill>
                  <a:srgbClr val="FF3300"/>
                </a:solidFill>
                <a:latin typeface="Lucida Sans" panose="020B0602030504020204" pitchFamily="34" charset="0"/>
              </a:rPr>
              <a:t> Es ist somit eine biologisch unvollständige Antwort des Körpers auf eine als lebensbedrohlich erfahrene Situation. </a:t>
            </a:r>
          </a:p>
          <a:p>
            <a:pPr algn="ctr"/>
            <a:r>
              <a:rPr lang="de-DE" sz="1200" i="1" dirty="0">
                <a:solidFill>
                  <a:srgbClr val="FF3300"/>
                </a:solidFill>
                <a:latin typeface="Lucida Sans" panose="020B0602030504020204" pitchFamily="34" charset="0"/>
              </a:rPr>
              <a:t>Das Nervensystem hat dadurch seine volle Flexibilität verloren.</a:t>
            </a:r>
          </a:p>
          <a:p>
            <a:pPr algn="ctr"/>
            <a:r>
              <a:rPr lang="de-DE" sz="1200" i="1" dirty="0">
                <a:solidFill>
                  <a:srgbClr val="FF3300"/>
                </a:solidFill>
                <a:latin typeface="Lucida Sans" panose="020B0602030504020204" pitchFamily="34" charset="0"/>
              </a:rPr>
              <a:t> Wir müssen ihm deshalb helfen,</a:t>
            </a:r>
          </a:p>
          <a:p>
            <a:pPr algn="ctr"/>
            <a:r>
              <a:rPr lang="de-DE" sz="1200" i="1" dirty="0">
                <a:solidFill>
                  <a:srgbClr val="FF3300"/>
                </a:solidFill>
                <a:latin typeface="Lucida Sans" panose="020B0602030504020204" pitchFamily="34" charset="0"/>
              </a:rPr>
              <a:t> wieder zu seiner ganzen Spannbreite und Kraft zurückzufinden“.</a:t>
            </a:r>
            <a:r>
              <a:rPr lang="de-DE" sz="1200" dirty="0">
                <a:solidFill>
                  <a:srgbClr val="FF3300"/>
                </a:solidFill>
                <a:latin typeface="Lucida Sans" panose="020B0602030504020204" pitchFamily="34" charset="0"/>
              </a:rPr>
              <a:t> </a:t>
            </a:r>
          </a:p>
          <a:p>
            <a:pPr algn="ctr"/>
            <a:r>
              <a:rPr lang="de-DE" sz="1200" i="1" dirty="0" smtClean="0">
                <a:solidFill>
                  <a:srgbClr val="FF3300"/>
                </a:solidFill>
                <a:latin typeface="Lucida Sans" panose="020B0602030504020204" pitchFamily="34" charset="0"/>
              </a:rPr>
              <a:t>- </a:t>
            </a:r>
            <a:r>
              <a:rPr lang="de-DE" sz="1200" i="1" dirty="0">
                <a:solidFill>
                  <a:srgbClr val="FF3300"/>
                </a:solidFill>
                <a:latin typeface="Lucida Sans" panose="020B0602030504020204" pitchFamily="34" charset="0"/>
              </a:rPr>
              <a:t>Peter Levine</a:t>
            </a:r>
            <a:r>
              <a:rPr lang="de-DE" sz="1200" i="1" dirty="0">
                <a:solidFill>
                  <a:srgbClr val="C00000"/>
                </a:solidFill>
                <a:latin typeface="Lucida Sans" panose="020B0602030504020204" pitchFamily="34" charset="0"/>
              </a:rPr>
              <a:t> </a:t>
            </a:r>
            <a:r>
              <a:rPr lang="de-DE" sz="1200" dirty="0">
                <a:solidFill>
                  <a:srgbClr val="C00000"/>
                </a:solidFill>
                <a:latin typeface="Lucida Sans" panose="020B0602030504020204" pitchFamily="34" charset="0"/>
              </a:rPr>
              <a:t> </a:t>
            </a:r>
          </a:p>
          <a:p>
            <a:pPr algn="ctr"/>
            <a:endParaRPr lang="de-DE" dirty="0"/>
          </a:p>
        </p:txBody>
      </p:sp>
      <p:pic>
        <p:nvPicPr>
          <p:cNvPr id="5" name="Picture 2" descr="B:\Heilpraktiker Psych\Website-Text-Bilder\nach Anmeldg Fotos Pixabay\lensball-6114987_128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5896" y="167953"/>
            <a:ext cx="5310331" cy="3542987"/>
          </a:xfrm>
          <a:prstGeom prst="rect">
            <a:avLst/>
          </a:prstGeom>
          <a:noFill/>
          <a:ln w="19050">
            <a:gradFill>
              <a:gsLst>
                <a:gs pos="0">
                  <a:srgbClr val="000000"/>
                </a:gs>
                <a:gs pos="20000">
                  <a:srgbClr val="000040"/>
                </a:gs>
                <a:gs pos="50000">
                  <a:srgbClr val="400040"/>
                </a:gs>
                <a:gs pos="75000">
                  <a:srgbClr val="8F0040"/>
                </a:gs>
                <a:gs pos="89999">
                  <a:srgbClr val="F27300"/>
                </a:gs>
                <a:gs pos="100000">
                  <a:srgbClr val="FFBF00"/>
                </a:gs>
              </a:gsLst>
              <a:lin ang="5400000" scaled="0"/>
            </a:gradFill>
          </a:ln>
          <a:extLst>
            <a:ext uri="{909E8E84-426E-40DD-AFC4-6F175D3DCCD1}">
              <a14:hiddenFill xmlns:a14="http://schemas.microsoft.com/office/drawing/2010/main">
                <a:solidFill>
                  <a:srgbClr val="FFFFFF"/>
                </a:solidFill>
              </a14:hiddenFill>
            </a:ext>
          </a:extLst>
        </p:spPr>
      </p:pic>
      <p:sp>
        <p:nvSpPr>
          <p:cNvPr id="6" name="Abgerundetes Rechteck 5"/>
          <p:cNvSpPr/>
          <p:nvPr/>
        </p:nvSpPr>
        <p:spPr>
          <a:xfrm>
            <a:off x="4355976" y="3345884"/>
            <a:ext cx="3132348" cy="1440160"/>
          </a:xfrm>
          <a:prstGeom prst="roundRect">
            <a:avLst>
              <a:gd name="adj" fmla="val 21770"/>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25400">
            <a:gradFill>
              <a:gsLst>
                <a:gs pos="0">
                  <a:srgbClr val="03D4A8"/>
                </a:gs>
                <a:gs pos="25000">
                  <a:srgbClr val="21D6E0"/>
                </a:gs>
                <a:gs pos="75000">
                  <a:srgbClr val="0087E6"/>
                </a:gs>
                <a:gs pos="100000">
                  <a:srgbClr val="005CBF"/>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smtClean="0">
                <a:solidFill>
                  <a:srgbClr val="002060"/>
                </a:solidFill>
              </a:rPr>
              <a:t>The </a:t>
            </a:r>
            <a:r>
              <a:rPr lang="de-DE" sz="1400" dirty="0" err="1" smtClean="0">
                <a:solidFill>
                  <a:srgbClr val="002060"/>
                </a:solidFill>
              </a:rPr>
              <a:t>deepest</a:t>
            </a:r>
            <a:r>
              <a:rPr lang="de-DE" sz="1400" dirty="0" smtClean="0">
                <a:solidFill>
                  <a:srgbClr val="002060"/>
                </a:solidFill>
              </a:rPr>
              <a:t> </a:t>
            </a:r>
            <a:r>
              <a:rPr lang="de-DE" sz="1400" dirty="0" err="1" smtClean="0">
                <a:solidFill>
                  <a:srgbClr val="002060"/>
                </a:solidFill>
              </a:rPr>
              <a:t>listening</a:t>
            </a:r>
            <a:r>
              <a:rPr lang="de-DE" sz="1400" dirty="0" smtClean="0">
                <a:solidFill>
                  <a:srgbClr val="002060"/>
                </a:solidFill>
              </a:rPr>
              <a:t> </a:t>
            </a:r>
            <a:r>
              <a:rPr lang="de-DE" sz="1400" dirty="0" err="1" smtClean="0">
                <a:solidFill>
                  <a:srgbClr val="002060"/>
                </a:solidFill>
              </a:rPr>
              <a:t>is</a:t>
            </a:r>
            <a:r>
              <a:rPr lang="de-DE" sz="1400" dirty="0" smtClean="0">
                <a:solidFill>
                  <a:srgbClr val="002060"/>
                </a:solidFill>
              </a:rPr>
              <a:t> </a:t>
            </a:r>
            <a:r>
              <a:rPr lang="de-DE" sz="1400" dirty="0" err="1" smtClean="0">
                <a:solidFill>
                  <a:srgbClr val="002060"/>
                </a:solidFill>
              </a:rPr>
              <a:t>presence</a:t>
            </a:r>
            <a:r>
              <a:rPr lang="de-DE" sz="1400" dirty="0" smtClean="0">
                <a:solidFill>
                  <a:srgbClr val="002060"/>
                </a:solidFill>
              </a:rPr>
              <a:t>, </a:t>
            </a:r>
            <a:r>
              <a:rPr lang="de-DE" sz="1400" dirty="0" err="1" smtClean="0">
                <a:solidFill>
                  <a:srgbClr val="002060"/>
                </a:solidFill>
              </a:rPr>
              <a:t>is</a:t>
            </a:r>
            <a:r>
              <a:rPr lang="de-DE" sz="1400" dirty="0" smtClean="0">
                <a:solidFill>
                  <a:srgbClr val="002060"/>
                </a:solidFill>
              </a:rPr>
              <a:t> </a:t>
            </a:r>
            <a:r>
              <a:rPr lang="de-DE" sz="1400" dirty="0" err="1" smtClean="0">
                <a:solidFill>
                  <a:srgbClr val="002060"/>
                </a:solidFill>
              </a:rPr>
              <a:t>consciousness</a:t>
            </a:r>
            <a:r>
              <a:rPr lang="de-DE" sz="1400" dirty="0" smtClean="0">
                <a:solidFill>
                  <a:srgbClr val="002060"/>
                </a:solidFill>
              </a:rPr>
              <a:t> </a:t>
            </a:r>
            <a:r>
              <a:rPr lang="de-DE" sz="1400" dirty="0" err="1" smtClean="0">
                <a:solidFill>
                  <a:srgbClr val="002060"/>
                </a:solidFill>
              </a:rPr>
              <a:t>itself</a:t>
            </a:r>
            <a:r>
              <a:rPr lang="de-DE" sz="1400" dirty="0" smtClean="0">
                <a:solidFill>
                  <a:srgbClr val="002060"/>
                </a:solidFill>
              </a:rPr>
              <a:t>. </a:t>
            </a:r>
            <a:r>
              <a:rPr lang="de-DE" sz="1400" dirty="0" err="1" smtClean="0">
                <a:solidFill>
                  <a:srgbClr val="002060"/>
                </a:solidFill>
              </a:rPr>
              <a:t>It</a:t>
            </a:r>
            <a:r>
              <a:rPr lang="de-DE" sz="1400" dirty="0" smtClean="0">
                <a:solidFill>
                  <a:srgbClr val="002060"/>
                </a:solidFill>
              </a:rPr>
              <a:t> </a:t>
            </a:r>
            <a:r>
              <a:rPr lang="de-DE" sz="1400" dirty="0" err="1" smtClean="0">
                <a:solidFill>
                  <a:srgbClr val="002060"/>
                </a:solidFill>
              </a:rPr>
              <a:t>is</a:t>
            </a:r>
            <a:r>
              <a:rPr lang="de-DE" sz="1400" dirty="0" smtClean="0">
                <a:solidFill>
                  <a:srgbClr val="002060"/>
                </a:solidFill>
              </a:rPr>
              <a:t> </a:t>
            </a:r>
            <a:r>
              <a:rPr lang="de-DE" sz="1400" dirty="0" err="1" smtClean="0">
                <a:solidFill>
                  <a:srgbClr val="002060"/>
                </a:solidFill>
              </a:rPr>
              <a:t>space</a:t>
            </a:r>
            <a:r>
              <a:rPr lang="de-DE" sz="1400" dirty="0" smtClean="0">
                <a:solidFill>
                  <a:srgbClr val="002060"/>
                </a:solidFill>
              </a:rPr>
              <a:t>, </a:t>
            </a:r>
            <a:r>
              <a:rPr lang="de-DE" sz="1400" dirty="0">
                <a:solidFill>
                  <a:srgbClr val="002060"/>
                </a:solidFill>
              </a:rPr>
              <a:t>an open </a:t>
            </a:r>
            <a:r>
              <a:rPr lang="de-DE" sz="1400" dirty="0" err="1" smtClean="0">
                <a:solidFill>
                  <a:srgbClr val="002060"/>
                </a:solidFill>
              </a:rPr>
              <a:t>heart</a:t>
            </a:r>
            <a:r>
              <a:rPr lang="de-DE" sz="1400" dirty="0" smtClean="0">
                <a:solidFill>
                  <a:srgbClr val="002060"/>
                </a:solidFill>
              </a:rPr>
              <a:t>, </a:t>
            </a:r>
            <a:r>
              <a:rPr lang="de-DE" sz="1400" dirty="0" err="1" smtClean="0">
                <a:solidFill>
                  <a:srgbClr val="002060"/>
                </a:solidFill>
              </a:rPr>
              <a:t>compassion</a:t>
            </a:r>
            <a:r>
              <a:rPr lang="de-DE" sz="1400" dirty="0" smtClean="0">
                <a:solidFill>
                  <a:srgbClr val="002060"/>
                </a:solidFill>
              </a:rPr>
              <a:t> </a:t>
            </a:r>
            <a:r>
              <a:rPr lang="de-DE" sz="1400" dirty="0" err="1" smtClean="0">
                <a:solidFill>
                  <a:srgbClr val="002060"/>
                </a:solidFill>
              </a:rPr>
              <a:t>and</a:t>
            </a:r>
            <a:r>
              <a:rPr lang="de-DE" sz="1400" dirty="0" smtClean="0">
                <a:solidFill>
                  <a:srgbClr val="002060"/>
                </a:solidFill>
              </a:rPr>
              <a:t> a </a:t>
            </a:r>
            <a:r>
              <a:rPr lang="de-DE" sz="1400" dirty="0" err="1" smtClean="0">
                <a:solidFill>
                  <a:srgbClr val="002060"/>
                </a:solidFill>
              </a:rPr>
              <a:t>deep</a:t>
            </a:r>
            <a:r>
              <a:rPr lang="de-DE" sz="1400" dirty="0" smtClean="0">
                <a:solidFill>
                  <a:srgbClr val="002060"/>
                </a:solidFill>
              </a:rPr>
              <a:t> </a:t>
            </a:r>
            <a:r>
              <a:rPr lang="de-DE" sz="1400" dirty="0" err="1" smtClean="0">
                <a:solidFill>
                  <a:srgbClr val="002060"/>
                </a:solidFill>
              </a:rPr>
              <a:t>receiving</a:t>
            </a:r>
            <a:r>
              <a:rPr lang="de-DE" sz="1400" dirty="0" smtClean="0">
                <a:solidFill>
                  <a:srgbClr val="002060"/>
                </a:solidFill>
              </a:rPr>
              <a:t> </a:t>
            </a:r>
            <a:r>
              <a:rPr lang="de-DE" sz="1400" dirty="0" err="1" smtClean="0">
                <a:solidFill>
                  <a:srgbClr val="002060"/>
                </a:solidFill>
              </a:rPr>
              <a:t>of</a:t>
            </a:r>
            <a:r>
              <a:rPr lang="de-DE" sz="1400" dirty="0" smtClean="0">
                <a:solidFill>
                  <a:srgbClr val="002060"/>
                </a:solidFill>
              </a:rPr>
              <a:t> </a:t>
            </a:r>
            <a:r>
              <a:rPr lang="de-DE" sz="1400" dirty="0" err="1" smtClean="0">
                <a:solidFill>
                  <a:srgbClr val="002060"/>
                </a:solidFill>
              </a:rPr>
              <a:t>someone</a:t>
            </a:r>
            <a:r>
              <a:rPr lang="de-DE" sz="1400" dirty="0" smtClean="0">
                <a:solidFill>
                  <a:srgbClr val="002060"/>
                </a:solidFill>
              </a:rPr>
              <a:t>.</a:t>
            </a:r>
          </a:p>
          <a:p>
            <a:pPr algn="ctr"/>
            <a:r>
              <a:rPr lang="de-DE" sz="1200" dirty="0" smtClean="0">
                <a:solidFill>
                  <a:srgbClr val="002060"/>
                </a:solidFill>
              </a:rPr>
              <a:t>- Thomas </a:t>
            </a:r>
            <a:r>
              <a:rPr lang="de-DE" sz="1200" dirty="0" err="1" smtClean="0">
                <a:solidFill>
                  <a:srgbClr val="002060"/>
                </a:solidFill>
              </a:rPr>
              <a:t>Hübl</a:t>
            </a:r>
            <a:endParaRPr lang="de-DE" sz="1200" dirty="0">
              <a:solidFill>
                <a:srgbClr val="002060"/>
              </a:solidFill>
            </a:endParaRPr>
          </a:p>
        </p:txBody>
      </p:sp>
    </p:spTree>
    <p:extLst>
      <p:ext uri="{BB962C8B-B14F-4D97-AF65-F5344CB8AC3E}">
        <p14:creationId xmlns:p14="http://schemas.microsoft.com/office/powerpoint/2010/main" val="3828473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Heilpraktiker Psych\Website-Text-Bilder\nach Anmeldg Fotos Pixabay\flower-8171198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60648"/>
            <a:ext cx="6264696" cy="5643344"/>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p:cNvSpPr txBox="1"/>
          <p:nvPr/>
        </p:nvSpPr>
        <p:spPr>
          <a:xfrm>
            <a:off x="3678059" y="573941"/>
            <a:ext cx="3373277" cy="5016758"/>
          </a:xfrm>
          <a:prstGeom prst="rect">
            <a:avLst/>
          </a:prstGeom>
          <a:noFill/>
        </p:spPr>
        <p:txBody>
          <a:bodyPr wrap="square" rtlCol="0">
            <a:spAutoFit/>
          </a:bodyPr>
          <a:lstStyle/>
          <a:p>
            <a:pPr algn="ctr"/>
            <a:r>
              <a:rPr lang="de-DE" sz="1600" dirty="0" smtClean="0">
                <a:solidFill>
                  <a:srgbClr val="FFFF99"/>
                </a:solidFill>
              </a:rPr>
              <a:t>„Die </a:t>
            </a:r>
            <a:r>
              <a:rPr lang="de-DE" sz="1600" dirty="0">
                <a:solidFill>
                  <a:srgbClr val="FFFF99"/>
                </a:solidFill>
              </a:rPr>
              <a:t>Aufgabe des </a:t>
            </a:r>
            <a:endParaRPr lang="de-DE" sz="1600" dirty="0" smtClean="0">
              <a:solidFill>
                <a:srgbClr val="FFFF99"/>
              </a:solidFill>
            </a:endParaRPr>
          </a:p>
          <a:p>
            <a:pPr algn="ctr"/>
            <a:r>
              <a:rPr lang="de-DE" sz="1600" dirty="0" smtClean="0">
                <a:solidFill>
                  <a:srgbClr val="FFFF99"/>
                </a:solidFill>
              </a:rPr>
              <a:t>autonomen </a:t>
            </a:r>
            <a:r>
              <a:rPr lang="de-DE" sz="1600" dirty="0">
                <a:solidFill>
                  <a:srgbClr val="FFFF99"/>
                </a:solidFill>
              </a:rPr>
              <a:t>Nervensystems ist es, sicherzustellen, </a:t>
            </a:r>
            <a:endParaRPr lang="de-DE" sz="1600" dirty="0" smtClean="0">
              <a:solidFill>
                <a:srgbClr val="FFFF99"/>
              </a:solidFill>
            </a:endParaRPr>
          </a:p>
          <a:p>
            <a:pPr algn="ctr"/>
            <a:r>
              <a:rPr lang="de-DE" sz="1600" dirty="0" smtClean="0">
                <a:solidFill>
                  <a:srgbClr val="FFFF99"/>
                </a:solidFill>
              </a:rPr>
              <a:t>dass </a:t>
            </a:r>
            <a:r>
              <a:rPr lang="de-DE" sz="1600" dirty="0">
                <a:solidFill>
                  <a:srgbClr val="FFFF99"/>
                </a:solidFill>
              </a:rPr>
              <a:t>wir Gefahrensituationen überleben und in sicheren Situationen gedeihen. </a:t>
            </a:r>
            <a:endParaRPr lang="de-DE" sz="1600" dirty="0" smtClean="0">
              <a:solidFill>
                <a:srgbClr val="FFFF99"/>
              </a:solidFill>
            </a:endParaRPr>
          </a:p>
          <a:p>
            <a:pPr algn="ctr"/>
            <a:r>
              <a:rPr lang="de-DE" sz="1600" dirty="0" smtClean="0">
                <a:solidFill>
                  <a:srgbClr val="FFFF99"/>
                </a:solidFill>
              </a:rPr>
              <a:t>Um </a:t>
            </a:r>
            <a:r>
              <a:rPr lang="de-DE" sz="1600" dirty="0">
                <a:solidFill>
                  <a:srgbClr val="FFFF99"/>
                </a:solidFill>
              </a:rPr>
              <a:t>zu überleben, </a:t>
            </a:r>
            <a:endParaRPr lang="de-DE" sz="1600" dirty="0" smtClean="0">
              <a:solidFill>
                <a:srgbClr val="FFFF99"/>
              </a:solidFill>
            </a:endParaRPr>
          </a:p>
          <a:p>
            <a:pPr algn="ctr"/>
            <a:r>
              <a:rPr lang="de-DE" sz="1600" dirty="0" smtClean="0">
                <a:solidFill>
                  <a:srgbClr val="FFFF99"/>
                </a:solidFill>
              </a:rPr>
              <a:t>müssen </a:t>
            </a:r>
            <a:r>
              <a:rPr lang="de-DE" sz="1600" dirty="0">
                <a:solidFill>
                  <a:srgbClr val="FFFF99"/>
                </a:solidFill>
              </a:rPr>
              <a:t>wir Gefahren erkennen können und in der Lage sein, eine überlebenssichernde Reaktion zu initiieren</a:t>
            </a:r>
            <a:r>
              <a:rPr lang="de-DE" sz="1600" dirty="0" smtClean="0">
                <a:solidFill>
                  <a:srgbClr val="FFFF99"/>
                </a:solidFill>
              </a:rPr>
              <a:t>.</a:t>
            </a:r>
          </a:p>
          <a:p>
            <a:pPr algn="ctr"/>
            <a:r>
              <a:rPr lang="de-DE" sz="1600" dirty="0" smtClean="0">
                <a:solidFill>
                  <a:srgbClr val="FFFF99"/>
                </a:solidFill>
              </a:rPr>
              <a:t> </a:t>
            </a:r>
            <a:r>
              <a:rPr lang="de-DE" sz="1600" dirty="0">
                <a:solidFill>
                  <a:srgbClr val="FFFF99"/>
                </a:solidFill>
              </a:rPr>
              <a:t>Damit wir gedeihen können</a:t>
            </a:r>
            <a:r>
              <a:rPr lang="de-DE" sz="1600" dirty="0" smtClean="0">
                <a:solidFill>
                  <a:srgbClr val="FFFF99"/>
                </a:solidFill>
              </a:rPr>
              <a:t>,</a:t>
            </a:r>
          </a:p>
          <a:p>
            <a:pPr algn="ctr"/>
            <a:r>
              <a:rPr lang="de-DE" sz="1600" dirty="0" smtClean="0">
                <a:solidFill>
                  <a:srgbClr val="FFFF99"/>
                </a:solidFill>
              </a:rPr>
              <a:t> </a:t>
            </a:r>
            <a:r>
              <a:rPr lang="de-DE" sz="1600" dirty="0">
                <a:solidFill>
                  <a:srgbClr val="FFFF99"/>
                </a:solidFill>
              </a:rPr>
              <a:t>muss das Gegenteil geschehen – überlebenssichernde Reaktionen müssen gehemmt werden, um sozialen Austausch möglich zu machen. Sind wir zur Aktivierung, Hemmung und flexiblen Reaktion nicht in der Lage, leiden wir.“  </a:t>
            </a:r>
            <a:endParaRPr lang="de-DE" sz="1600" dirty="0" smtClean="0">
              <a:solidFill>
                <a:srgbClr val="FFFF99"/>
              </a:solidFill>
            </a:endParaRPr>
          </a:p>
          <a:p>
            <a:pPr algn="ctr"/>
            <a:r>
              <a:rPr lang="de-DE" sz="1400" dirty="0" smtClean="0">
                <a:solidFill>
                  <a:srgbClr val="FFFF99"/>
                </a:solidFill>
              </a:rPr>
              <a:t>-</a:t>
            </a:r>
            <a:r>
              <a:rPr lang="de-DE" sz="1400" dirty="0">
                <a:solidFill>
                  <a:srgbClr val="FFFF99"/>
                </a:solidFill>
              </a:rPr>
              <a:t>Deb Dana</a:t>
            </a:r>
          </a:p>
        </p:txBody>
      </p:sp>
    </p:spTree>
    <p:extLst>
      <p:ext uri="{BB962C8B-B14F-4D97-AF65-F5344CB8AC3E}">
        <p14:creationId xmlns:p14="http://schemas.microsoft.com/office/powerpoint/2010/main" val="23887624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normAutofit/>
          </a:bodyPr>
          <a:lstStyle/>
          <a:p>
            <a:r>
              <a:rPr lang="de-DE" dirty="0" smtClean="0"/>
              <a:t>Bei Fotos….wenn man mit Maus auf Bild kommt….Herkunft einblenden…</a:t>
            </a:r>
          </a:p>
          <a:p>
            <a:r>
              <a:rPr lang="de-DE" dirty="0" smtClean="0"/>
              <a:t>Z.B.  </a:t>
            </a:r>
            <a:r>
              <a:rPr lang="de-DE" dirty="0" err="1" smtClean="0"/>
              <a:t>Pixabay</a:t>
            </a:r>
            <a:r>
              <a:rPr lang="de-DE" dirty="0" smtClean="0"/>
              <a:t>/Name des </a:t>
            </a:r>
            <a:r>
              <a:rPr lang="de-DE" dirty="0" smtClean="0"/>
              <a:t>Fotografen</a:t>
            </a:r>
          </a:p>
          <a:p>
            <a:r>
              <a:rPr lang="de-DE" dirty="0" smtClean="0"/>
              <a:t>Das hab ich auf anderer </a:t>
            </a:r>
            <a:r>
              <a:rPr lang="de-DE" dirty="0" err="1" smtClean="0"/>
              <a:t>website</a:t>
            </a:r>
            <a:r>
              <a:rPr lang="de-DE" dirty="0" smtClean="0"/>
              <a:t> so gesehen…</a:t>
            </a:r>
            <a:endParaRPr lang="de-DE" dirty="0"/>
          </a:p>
        </p:txBody>
      </p:sp>
    </p:spTree>
    <p:extLst>
      <p:ext uri="{BB962C8B-B14F-4D97-AF65-F5344CB8AC3E}">
        <p14:creationId xmlns:p14="http://schemas.microsoft.com/office/powerpoint/2010/main" val="2624283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Heilpraktiker Psych\Website-Text-Bilder\nach Anmeldg Fotos Pixabay\dandelion-1737324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356992"/>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p:cNvSpPr txBox="1"/>
          <p:nvPr/>
        </p:nvSpPr>
        <p:spPr>
          <a:xfrm>
            <a:off x="1835696" y="40531"/>
            <a:ext cx="7151926" cy="1200329"/>
          </a:xfrm>
          <a:prstGeom prst="rect">
            <a:avLst/>
          </a:prstGeom>
          <a:noFill/>
        </p:spPr>
        <p:txBody>
          <a:bodyPr wrap="square" rtlCol="0">
            <a:spAutoFit/>
          </a:bodyPr>
          <a:lstStyle/>
          <a:p>
            <a:pPr algn="ctr"/>
            <a:r>
              <a:rPr lang="de-DE" sz="2000" dirty="0">
                <a:solidFill>
                  <a:srgbClr val="FFFF66"/>
                </a:solidFill>
                <a:latin typeface="Comic Sans MS" panose="030F0702030302020204" pitchFamily="66" charset="0"/>
              </a:rPr>
              <a:t>"Der Schlüssel zur </a:t>
            </a:r>
            <a:r>
              <a:rPr lang="de-DE" sz="2000" dirty="0" err="1">
                <a:solidFill>
                  <a:srgbClr val="FFFF66"/>
                </a:solidFill>
                <a:latin typeface="Comic Sans MS" panose="030F0702030302020204" pitchFamily="66" charset="0"/>
              </a:rPr>
              <a:t>Traumabewältigung</a:t>
            </a:r>
            <a:r>
              <a:rPr lang="de-DE" sz="2000" dirty="0">
                <a:solidFill>
                  <a:srgbClr val="FFFF66"/>
                </a:solidFill>
                <a:latin typeface="Comic Sans MS" panose="030F0702030302020204" pitchFamily="66" charset="0"/>
              </a:rPr>
              <a:t> ist nicht, das Trauma wieder zu erleben, sondern neue Erfahrungen im Körper zu schaffen."</a:t>
            </a:r>
          </a:p>
          <a:p>
            <a:pPr algn="ctr"/>
            <a:r>
              <a:rPr lang="de-DE" sz="1200" dirty="0" smtClean="0">
                <a:solidFill>
                  <a:srgbClr val="FFFF66"/>
                </a:solidFill>
                <a:latin typeface="Comic Sans MS" panose="030F0702030302020204" pitchFamily="66" charset="0"/>
              </a:rPr>
              <a:t>- Peter </a:t>
            </a:r>
            <a:r>
              <a:rPr lang="de-DE" sz="1200" dirty="0">
                <a:solidFill>
                  <a:srgbClr val="FFFF66"/>
                </a:solidFill>
                <a:latin typeface="Comic Sans MS" panose="030F0702030302020204" pitchFamily="66" charset="0"/>
              </a:rPr>
              <a:t>Levine</a:t>
            </a:r>
          </a:p>
        </p:txBody>
      </p:sp>
      <p:pic>
        <p:nvPicPr>
          <p:cNvPr id="4" name="Picture 2" descr="B:\Heilpraktiker Psych\Website-Text-Bilder\Eigene Fotos\Blüten\20230506_18433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8395" b="19444"/>
          <a:stretch/>
        </p:blipFill>
        <p:spPr bwMode="auto">
          <a:xfrm>
            <a:off x="1147151" y="3691718"/>
            <a:ext cx="6791462" cy="3166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1271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Heilpraktiker Psych\Website-Text-Bilder\Eigene Fotos\Portrait Dörte\20231224_162911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2160" y="908720"/>
            <a:ext cx="2088232" cy="3118128"/>
          </a:xfrm>
          <a:prstGeom prst="rect">
            <a:avLst/>
          </a:prstGeom>
          <a:noFill/>
          <a:ln w="22225" cap="rnd">
            <a:gradFill>
              <a:gsLst>
                <a:gs pos="0">
                  <a:srgbClr val="C11546"/>
                </a:gs>
                <a:gs pos="45000">
                  <a:srgbClr val="FF7A00"/>
                </a:gs>
                <a:gs pos="70000">
                  <a:srgbClr val="FF0300"/>
                </a:gs>
                <a:gs pos="100000">
                  <a:srgbClr val="4D0808"/>
                </a:gs>
              </a:gsLst>
              <a:lin ang="5400000" scaled="0"/>
            </a:gradFill>
          </a:ln>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7" name="Picture 3" descr="B:\Heilpraktiker Psych\Website-Text-Bilder\Eigene Fotos\Portrait Dörte\20220613_16583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168" y="908720"/>
            <a:ext cx="3145274" cy="1538435"/>
          </a:xfrm>
          <a:prstGeom prst="rect">
            <a:avLst/>
          </a:prstGeom>
          <a:noFill/>
          <a:ln w="22225">
            <a:gradFill>
              <a:gsLst>
                <a:gs pos="0">
                  <a:srgbClr val="FF3399"/>
                </a:gs>
                <a:gs pos="25000">
                  <a:srgbClr val="FF6633"/>
                </a:gs>
                <a:gs pos="50000">
                  <a:srgbClr val="FFFF00"/>
                </a:gs>
                <a:gs pos="75000">
                  <a:srgbClr val="01A78F"/>
                </a:gs>
                <a:gs pos="100000">
                  <a:srgbClr val="3366FF"/>
                </a:gs>
              </a:gsLst>
              <a:lin ang="5400000" scaled="0"/>
            </a:gra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932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Heilpraktiker Psych\Website-Text-Bilder\Eigene Fotos\Blüten\20230506_18433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8395" b="19444"/>
          <a:stretch/>
        </p:blipFill>
        <p:spPr bwMode="auto">
          <a:xfrm>
            <a:off x="107504" y="332656"/>
            <a:ext cx="8856984" cy="3166282"/>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971600" y="3128736"/>
            <a:ext cx="7272807" cy="914400"/>
          </a:xfrm>
          <a:prstGeom prst="rect">
            <a:avLst/>
          </a:prstGeom>
          <a:solidFill>
            <a:schemeClr val="accent3">
              <a:lumMod val="60000"/>
              <a:lumOff val="40000"/>
              <a:alpha val="69000"/>
            </a:schemeClr>
          </a:solidFill>
          <a:ln>
            <a:solidFill>
              <a:srgbClr val="667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527627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Heilpraktiker Psych\Website-Text-Bilder\nach Anmeldg Fotos Pixabay\flower-5459972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967" y="970314"/>
            <a:ext cx="7488832" cy="4990604"/>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p:cNvSpPr txBox="1"/>
          <p:nvPr/>
        </p:nvSpPr>
        <p:spPr>
          <a:xfrm>
            <a:off x="3419872" y="1103268"/>
            <a:ext cx="4176464" cy="4524315"/>
          </a:xfrm>
          <a:prstGeom prst="rect">
            <a:avLst/>
          </a:prstGeom>
          <a:noFill/>
        </p:spPr>
        <p:txBody>
          <a:bodyPr wrap="square" rtlCol="0">
            <a:spAutoFit/>
          </a:bodyPr>
          <a:lstStyle/>
          <a:p>
            <a:pPr algn="ctr"/>
            <a:r>
              <a:rPr lang="de-DE" dirty="0">
                <a:solidFill>
                  <a:srgbClr val="FFFF99"/>
                </a:solidFill>
              </a:rPr>
              <a:t>„Die Aufgabe des autonomen Nervensystems ist es, sicherzustellen, dass wir Gefahrensituationen überleben und in sicheren Situationen gedeihen. Um zu überleben, müssen wir Gefahren erkennen können und in der Lage sein, eine überlebenssichernde Reaktion zu initiieren. Damit wir gedeihen können, muss das Gegenteil geschehen – überlebenssichernde Reaktionen müssen gehemmt werden, um sozialen Austausch möglich zu machen. Sind wir zur Aktivierung, Hemmung und flexiblen Reaktion nicht in der Lage, leiden wir.“ </a:t>
            </a:r>
            <a:endParaRPr lang="de-DE" dirty="0" smtClean="0">
              <a:solidFill>
                <a:srgbClr val="FFFF99"/>
              </a:solidFill>
            </a:endParaRPr>
          </a:p>
          <a:p>
            <a:pPr algn="ctr"/>
            <a:r>
              <a:rPr lang="de-DE" dirty="0" smtClean="0">
                <a:solidFill>
                  <a:srgbClr val="FFFF99"/>
                </a:solidFill>
              </a:rPr>
              <a:t> </a:t>
            </a:r>
            <a:r>
              <a:rPr lang="de-DE" dirty="0">
                <a:solidFill>
                  <a:srgbClr val="FFFF99"/>
                </a:solidFill>
              </a:rPr>
              <a:t>-Deb Dana</a:t>
            </a:r>
          </a:p>
          <a:p>
            <a:endParaRPr lang="de-DE" dirty="0"/>
          </a:p>
        </p:txBody>
      </p:sp>
    </p:spTree>
    <p:extLst>
      <p:ext uri="{BB962C8B-B14F-4D97-AF65-F5344CB8AC3E}">
        <p14:creationId xmlns:p14="http://schemas.microsoft.com/office/powerpoint/2010/main" val="38123377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B:\Heilpraktiker Psych\Website-Text-Bilder\nach Anmeldg Fotos Pixabay\dandelion-4195782_128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4221087"/>
            <a:ext cx="3763772" cy="2508201"/>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B:\Heilpraktiker Psych\Website-Text-Bilder\nach Anmeldg Fotos Pixabay\leaf-1631181_128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183" y="404664"/>
            <a:ext cx="3844991" cy="256232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B:\Heilpraktiker Psych\Website-Text-Bilder\nach Anmeldg Fotos Pixabay\leaf-6220977_128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6634" y="1051343"/>
            <a:ext cx="3344546" cy="5018780"/>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p:cNvSpPr txBox="1"/>
          <p:nvPr/>
        </p:nvSpPr>
        <p:spPr>
          <a:xfrm>
            <a:off x="368482" y="462420"/>
            <a:ext cx="3528392" cy="2000548"/>
          </a:xfrm>
          <a:prstGeom prst="rect">
            <a:avLst/>
          </a:prstGeom>
          <a:noFill/>
        </p:spPr>
        <p:txBody>
          <a:bodyPr wrap="square" rtlCol="0">
            <a:spAutoFit/>
          </a:bodyPr>
          <a:lstStyle/>
          <a:p>
            <a:pPr algn="ctr"/>
            <a:r>
              <a:rPr lang="de-DE" sz="1600" dirty="0"/>
              <a:t>„Resilienz ist die Fähigkeit, sich von Stressenergie im Körper nicht überwältigen oder lähmen zu lassen, sondern zu lernen, sie im Körper zu lenken und auf diese Weise zurück in die eigene Kraft zu kommen – immer wieder.“  </a:t>
            </a:r>
            <a:endParaRPr lang="de-DE" sz="1600" dirty="0" smtClean="0"/>
          </a:p>
          <a:p>
            <a:pPr algn="ctr"/>
            <a:r>
              <a:rPr lang="de-DE" sz="1200" dirty="0" smtClean="0"/>
              <a:t> </a:t>
            </a:r>
            <a:r>
              <a:rPr lang="de-DE" sz="1200" dirty="0"/>
              <a:t>- Dr. Isa Grüber</a:t>
            </a:r>
          </a:p>
        </p:txBody>
      </p:sp>
      <p:sp>
        <p:nvSpPr>
          <p:cNvPr id="3" name="Textfeld 2"/>
          <p:cNvSpPr txBox="1"/>
          <p:nvPr/>
        </p:nvSpPr>
        <p:spPr>
          <a:xfrm>
            <a:off x="5067022" y="3140968"/>
            <a:ext cx="3240360" cy="2800767"/>
          </a:xfrm>
          <a:prstGeom prst="rect">
            <a:avLst/>
          </a:prstGeom>
          <a:noFill/>
        </p:spPr>
        <p:txBody>
          <a:bodyPr wrap="square" rtlCol="0">
            <a:spAutoFit/>
          </a:bodyPr>
          <a:lstStyle/>
          <a:p>
            <a:pPr algn="ctr"/>
            <a:r>
              <a:rPr lang="de-DE" dirty="0">
                <a:solidFill>
                  <a:srgbClr val="FFFF66"/>
                </a:solidFill>
              </a:rPr>
              <a:t>„Resilienz ist die Fähigkeit, sich von Stressenergie im Körper nicht überwältigen oder lähmen zu lassen, sondern zu lernen, sie im Körper zu lenken und auf diese Weise zurück in die eigene Kraft zu kommen – immer wieder.“  </a:t>
            </a:r>
          </a:p>
          <a:p>
            <a:pPr algn="ctr"/>
            <a:r>
              <a:rPr lang="de-DE" sz="1400" dirty="0">
                <a:solidFill>
                  <a:srgbClr val="FFFF66"/>
                </a:solidFill>
              </a:rPr>
              <a:t> - Dr. Isa Grüber</a:t>
            </a:r>
          </a:p>
          <a:p>
            <a:endParaRPr lang="de-DE" dirty="0"/>
          </a:p>
        </p:txBody>
      </p:sp>
    </p:spTree>
    <p:extLst>
      <p:ext uri="{BB962C8B-B14F-4D97-AF65-F5344CB8AC3E}">
        <p14:creationId xmlns:p14="http://schemas.microsoft.com/office/powerpoint/2010/main" val="27212187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Heilpraktiker Psych\Website-Text-Bilder\nach Anmeldg Fotos Pixabay\poppy-641423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03862"/>
            <a:ext cx="6694516" cy="4909314"/>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p:cNvSpPr txBox="1"/>
          <p:nvPr/>
        </p:nvSpPr>
        <p:spPr>
          <a:xfrm>
            <a:off x="1043608" y="204028"/>
            <a:ext cx="3456384" cy="4955203"/>
          </a:xfrm>
          <a:prstGeom prst="rect">
            <a:avLst/>
          </a:prstGeom>
          <a:noFill/>
        </p:spPr>
        <p:txBody>
          <a:bodyPr wrap="square" rtlCol="0">
            <a:spAutoFit/>
          </a:bodyPr>
          <a:lstStyle/>
          <a:p>
            <a:pPr algn="ctr"/>
            <a:r>
              <a:rPr lang="de-DE" sz="1600" dirty="0">
                <a:solidFill>
                  <a:srgbClr val="FFFF99"/>
                </a:solidFill>
              </a:rPr>
              <a:t>„Die Aufgabe des autonomen Nervensystems ist es, sicherzustellen, dass wir Gefahrensituationen überleben und in sicheren Situationen gedeihen. </a:t>
            </a:r>
            <a:endParaRPr lang="de-DE" sz="1600" dirty="0" smtClean="0">
              <a:solidFill>
                <a:srgbClr val="FFFF99"/>
              </a:solidFill>
            </a:endParaRPr>
          </a:p>
          <a:p>
            <a:pPr algn="ctr"/>
            <a:r>
              <a:rPr lang="de-DE" sz="1600" dirty="0" smtClean="0">
                <a:solidFill>
                  <a:srgbClr val="FFFF99"/>
                </a:solidFill>
              </a:rPr>
              <a:t>Um </a:t>
            </a:r>
            <a:r>
              <a:rPr lang="de-DE" sz="1600" dirty="0">
                <a:solidFill>
                  <a:srgbClr val="FFFF99"/>
                </a:solidFill>
              </a:rPr>
              <a:t>zu überleben, müssen wir Gefahren erkennen können und in der Lage sein, eine überlebenssichernde Reaktion zu initiieren. </a:t>
            </a:r>
            <a:endParaRPr lang="de-DE" sz="1600" dirty="0" smtClean="0">
              <a:solidFill>
                <a:srgbClr val="FFFF99"/>
              </a:solidFill>
            </a:endParaRPr>
          </a:p>
          <a:p>
            <a:pPr algn="ctr"/>
            <a:r>
              <a:rPr lang="de-DE" sz="1600" dirty="0" smtClean="0">
                <a:solidFill>
                  <a:srgbClr val="FFFF99"/>
                </a:solidFill>
              </a:rPr>
              <a:t>Damit </a:t>
            </a:r>
            <a:r>
              <a:rPr lang="de-DE" sz="1600" dirty="0">
                <a:solidFill>
                  <a:srgbClr val="FFFF99"/>
                </a:solidFill>
              </a:rPr>
              <a:t>wir gedeihen können, muss das Gegenteil geschehen – überlebenssichernde Reaktionen müssen gehemmt werden, um sozialen Austausch möglich zu machen. Sind wir zur Aktivierung, Hemmung und flexiblen Reaktion nicht in der Lage, leiden wir.“ </a:t>
            </a:r>
          </a:p>
          <a:p>
            <a:pPr algn="ctr"/>
            <a:endParaRPr lang="de-DE" sz="1600" dirty="0" smtClean="0">
              <a:solidFill>
                <a:srgbClr val="FFFF99"/>
              </a:solidFill>
            </a:endParaRPr>
          </a:p>
          <a:p>
            <a:pPr algn="ctr"/>
            <a:r>
              <a:rPr lang="de-DE" sz="1400" dirty="0" smtClean="0">
                <a:solidFill>
                  <a:srgbClr val="FFFF99"/>
                </a:solidFill>
              </a:rPr>
              <a:t> </a:t>
            </a:r>
            <a:r>
              <a:rPr lang="de-DE" sz="1400" dirty="0">
                <a:solidFill>
                  <a:srgbClr val="FFFF99"/>
                </a:solidFill>
              </a:rPr>
              <a:t>-Deb Dana</a:t>
            </a:r>
          </a:p>
          <a:p>
            <a:endParaRPr lang="de-DE" sz="1400" dirty="0">
              <a:solidFill>
                <a:srgbClr val="C00000"/>
              </a:solidFill>
            </a:endParaRPr>
          </a:p>
        </p:txBody>
      </p:sp>
    </p:spTree>
    <p:extLst>
      <p:ext uri="{BB962C8B-B14F-4D97-AF65-F5344CB8AC3E}">
        <p14:creationId xmlns:p14="http://schemas.microsoft.com/office/powerpoint/2010/main" val="39146134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Heilpraktiker Psych\Website-Text-Bilder\nach Anmeldg Fotos Pixabay\poppies-7140807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541570"/>
            <a:ext cx="7074072" cy="4714206"/>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574013" y="692696"/>
            <a:ext cx="4430822" cy="2462213"/>
          </a:xfrm>
          <a:prstGeom prst="rect">
            <a:avLst/>
          </a:prstGeom>
        </p:spPr>
        <p:txBody>
          <a:bodyPr wrap="square">
            <a:spAutoFit/>
          </a:bodyPr>
          <a:lstStyle/>
          <a:p>
            <a:r>
              <a:rPr lang="de-DE" sz="1400" i="1" dirty="0">
                <a:solidFill>
                  <a:schemeClr val="accent3">
                    <a:lumMod val="50000"/>
                  </a:schemeClr>
                </a:solidFill>
                <a:latin typeface="Lucida Sans" panose="020B0602030504020204" pitchFamily="34" charset="0"/>
              </a:rPr>
              <a:t>„Ein Trauma ist im </a:t>
            </a:r>
            <a:r>
              <a:rPr lang="de-DE" sz="1400" i="1" dirty="0" smtClean="0">
                <a:solidFill>
                  <a:schemeClr val="accent3">
                    <a:lumMod val="50000"/>
                  </a:schemeClr>
                </a:solidFill>
                <a:latin typeface="Lucida Sans" panose="020B0602030504020204" pitchFamily="34" charset="0"/>
              </a:rPr>
              <a:t>Nervensystem gebunden</a:t>
            </a:r>
            <a:r>
              <a:rPr lang="de-DE" sz="1400" i="1" dirty="0">
                <a:solidFill>
                  <a:schemeClr val="accent3">
                    <a:lumMod val="50000"/>
                  </a:schemeClr>
                </a:solidFill>
                <a:latin typeface="Lucida Sans" panose="020B0602030504020204" pitchFamily="34" charset="0"/>
              </a:rPr>
              <a:t>.</a:t>
            </a:r>
          </a:p>
          <a:p>
            <a:r>
              <a:rPr lang="de-DE" sz="1400" i="1" dirty="0" smtClean="0">
                <a:solidFill>
                  <a:schemeClr val="accent3">
                    <a:lumMod val="50000"/>
                  </a:schemeClr>
                </a:solidFill>
                <a:latin typeface="Lucida Sans" panose="020B0602030504020204" pitchFamily="34" charset="0"/>
              </a:rPr>
              <a:t>Es </a:t>
            </a:r>
            <a:r>
              <a:rPr lang="de-DE" sz="1400" i="1" dirty="0">
                <a:solidFill>
                  <a:schemeClr val="accent3">
                    <a:lumMod val="50000"/>
                  </a:schemeClr>
                </a:solidFill>
                <a:latin typeface="Lucida Sans" panose="020B0602030504020204" pitchFamily="34" charset="0"/>
              </a:rPr>
              <a:t>ist somit eine biologisch unvollständige Antwort des Körpers auf eine als lebensbedrohlich erfahrene Situation. </a:t>
            </a:r>
          </a:p>
          <a:p>
            <a:r>
              <a:rPr lang="de-DE" sz="1400" i="1" dirty="0">
                <a:solidFill>
                  <a:schemeClr val="accent3">
                    <a:lumMod val="50000"/>
                  </a:schemeClr>
                </a:solidFill>
                <a:latin typeface="Lucida Sans" panose="020B0602030504020204" pitchFamily="34" charset="0"/>
              </a:rPr>
              <a:t>Das Nervensystem hat dadurch seine volle Flexibilität verloren.</a:t>
            </a:r>
          </a:p>
          <a:p>
            <a:r>
              <a:rPr lang="de-DE" sz="1400" i="1" dirty="0" smtClean="0">
                <a:solidFill>
                  <a:schemeClr val="accent3">
                    <a:lumMod val="50000"/>
                  </a:schemeClr>
                </a:solidFill>
                <a:latin typeface="Lucida Sans" panose="020B0602030504020204" pitchFamily="34" charset="0"/>
              </a:rPr>
              <a:t>Wir </a:t>
            </a:r>
            <a:r>
              <a:rPr lang="de-DE" sz="1400" i="1" dirty="0">
                <a:solidFill>
                  <a:schemeClr val="accent3">
                    <a:lumMod val="50000"/>
                  </a:schemeClr>
                </a:solidFill>
                <a:latin typeface="Lucida Sans" panose="020B0602030504020204" pitchFamily="34" charset="0"/>
              </a:rPr>
              <a:t>müssen ihm deshalb helfen,</a:t>
            </a:r>
          </a:p>
          <a:p>
            <a:r>
              <a:rPr lang="de-DE" sz="1400" i="1" dirty="0" smtClean="0">
                <a:solidFill>
                  <a:schemeClr val="accent3">
                    <a:lumMod val="50000"/>
                  </a:schemeClr>
                </a:solidFill>
                <a:latin typeface="Lucida Sans" panose="020B0602030504020204" pitchFamily="34" charset="0"/>
              </a:rPr>
              <a:t>wieder </a:t>
            </a:r>
            <a:r>
              <a:rPr lang="de-DE" sz="1400" i="1" dirty="0">
                <a:solidFill>
                  <a:schemeClr val="accent3">
                    <a:lumMod val="50000"/>
                  </a:schemeClr>
                </a:solidFill>
                <a:latin typeface="Lucida Sans" panose="020B0602030504020204" pitchFamily="34" charset="0"/>
              </a:rPr>
              <a:t>zu seiner ganzen </a:t>
            </a:r>
            <a:r>
              <a:rPr lang="de-DE" sz="1400" i="1" dirty="0" smtClean="0">
                <a:solidFill>
                  <a:schemeClr val="accent3">
                    <a:lumMod val="50000"/>
                  </a:schemeClr>
                </a:solidFill>
                <a:latin typeface="Lucida Sans" panose="020B0602030504020204" pitchFamily="34" charset="0"/>
              </a:rPr>
              <a:t>Spannbreite</a:t>
            </a:r>
          </a:p>
          <a:p>
            <a:r>
              <a:rPr lang="de-DE" sz="1400" i="1" dirty="0" smtClean="0">
                <a:solidFill>
                  <a:schemeClr val="accent3">
                    <a:lumMod val="50000"/>
                  </a:schemeClr>
                </a:solidFill>
                <a:latin typeface="Lucida Sans" panose="020B0602030504020204" pitchFamily="34" charset="0"/>
              </a:rPr>
              <a:t>und </a:t>
            </a:r>
            <a:r>
              <a:rPr lang="de-DE" sz="1400" i="1" dirty="0">
                <a:solidFill>
                  <a:schemeClr val="accent3">
                    <a:lumMod val="50000"/>
                  </a:schemeClr>
                </a:solidFill>
                <a:latin typeface="Lucida Sans" panose="020B0602030504020204" pitchFamily="34" charset="0"/>
              </a:rPr>
              <a:t>Kraft zurückzufinden“.</a:t>
            </a:r>
            <a:r>
              <a:rPr lang="de-DE" sz="1400" dirty="0">
                <a:solidFill>
                  <a:schemeClr val="accent3">
                    <a:lumMod val="50000"/>
                  </a:schemeClr>
                </a:solidFill>
                <a:latin typeface="Lucida Sans" panose="020B0602030504020204" pitchFamily="34" charset="0"/>
              </a:rPr>
              <a:t> </a:t>
            </a:r>
          </a:p>
          <a:p>
            <a:endParaRPr lang="de-DE" sz="1600" i="1" dirty="0">
              <a:solidFill>
                <a:schemeClr val="accent3">
                  <a:lumMod val="50000"/>
                </a:schemeClr>
              </a:solidFill>
              <a:latin typeface="Lucida Sans" panose="020B0602030504020204" pitchFamily="34" charset="0"/>
            </a:endParaRPr>
          </a:p>
          <a:p>
            <a:r>
              <a:rPr lang="de-DE" sz="1200" i="1" dirty="0" smtClean="0">
                <a:solidFill>
                  <a:schemeClr val="accent3">
                    <a:lumMod val="50000"/>
                  </a:schemeClr>
                </a:solidFill>
                <a:latin typeface="Lucida Sans" panose="020B0602030504020204" pitchFamily="34" charset="0"/>
              </a:rPr>
              <a:t>- </a:t>
            </a:r>
            <a:r>
              <a:rPr lang="de-DE" sz="1200" i="1" dirty="0">
                <a:solidFill>
                  <a:schemeClr val="accent3">
                    <a:lumMod val="50000"/>
                  </a:schemeClr>
                </a:solidFill>
                <a:latin typeface="Lucida Sans" panose="020B0602030504020204" pitchFamily="34" charset="0"/>
              </a:rPr>
              <a:t>Peter Levine </a:t>
            </a:r>
            <a:r>
              <a:rPr lang="de-DE" sz="1200" dirty="0">
                <a:solidFill>
                  <a:schemeClr val="accent3">
                    <a:lumMod val="50000"/>
                  </a:schemeClr>
                </a:solidFill>
                <a:latin typeface="Lucida Sans" panose="020B0602030504020204" pitchFamily="34" charset="0"/>
              </a:rPr>
              <a:t> </a:t>
            </a:r>
          </a:p>
        </p:txBody>
      </p:sp>
    </p:spTree>
    <p:extLst>
      <p:ext uri="{BB962C8B-B14F-4D97-AF65-F5344CB8AC3E}">
        <p14:creationId xmlns:p14="http://schemas.microsoft.com/office/powerpoint/2010/main" val="42332982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B:\Heilpraktiker Psych\Website-Text-Bilder\nach Anmeldg Fotos Pixabay\sunflowers-3792914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06" y="35389"/>
            <a:ext cx="8913790" cy="3177588"/>
          </a:xfrm>
          <a:prstGeom prst="rect">
            <a:avLst/>
          </a:prstGeom>
          <a:noFill/>
          <a:extLst>
            <a:ext uri="{909E8E84-426E-40DD-AFC4-6F175D3DCCD1}">
              <a14:hiddenFill xmlns:a14="http://schemas.microsoft.com/office/drawing/2010/main">
                <a:solidFill>
                  <a:srgbClr val="FFFFFF"/>
                </a:solidFill>
              </a14:hiddenFill>
            </a:ext>
          </a:extLst>
        </p:spPr>
      </p:pic>
      <p:sp>
        <p:nvSpPr>
          <p:cNvPr id="3" name="Ellipse 2"/>
          <p:cNvSpPr/>
          <p:nvPr/>
        </p:nvSpPr>
        <p:spPr>
          <a:xfrm>
            <a:off x="1475656" y="332656"/>
            <a:ext cx="5904656" cy="2664296"/>
          </a:xfrm>
          <a:prstGeom prst="ellipse">
            <a:avLst/>
          </a:prstGeom>
          <a:solidFill>
            <a:srgbClr val="92D050">
              <a:alpha val="57000"/>
            </a:srgbClr>
          </a:solidFill>
          <a:ln>
            <a:gradFill>
              <a:gsLst>
                <a:gs pos="0">
                  <a:srgbClr val="FFF200"/>
                </a:gs>
                <a:gs pos="45000">
                  <a:srgbClr val="FF7A00"/>
                </a:gs>
                <a:gs pos="70000">
                  <a:srgbClr val="FF0300"/>
                </a:gs>
                <a:gs pos="100000">
                  <a:srgbClr val="4D0808"/>
                </a:gs>
              </a:gsLst>
              <a:lin ang="5400000" scaled="0"/>
            </a:gradFill>
          </a:ln>
          <a:effectLst>
            <a:glow rad="3810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FFFF99"/>
                </a:solidFill>
              </a:rPr>
              <a:t>„Resilienz ist die Fähigkeit, sich von Stressenergie im Körper nicht überwältigen oder lähmen zu lassen, sondern zu lernen, sie im Körper zu lenken und auf diese Weise zurück in die eigene Kraft zu kommen – immer wieder.“  </a:t>
            </a:r>
          </a:p>
          <a:p>
            <a:pPr algn="ctr"/>
            <a:r>
              <a:rPr lang="de-DE" sz="1400" dirty="0">
                <a:solidFill>
                  <a:srgbClr val="FFFF99"/>
                </a:solidFill>
              </a:rPr>
              <a:t> - Dr. Isa Grüber</a:t>
            </a:r>
          </a:p>
        </p:txBody>
      </p:sp>
    </p:spTree>
    <p:extLst>
      <p:ext uri="{BB962C8B-B14F-4D97-AF65-F5344CB8AC3E}">
        <p14:creationId xmlns:p14="http://schemas.microsoft.com/office/powerpoint/2010/main" val="17627501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B:\Heilpraktiker Psych\Website-Text-Bilder\Fotos download\Blüten\poppy-5058494_6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4202"/>
            <a:ext cx="4593183" cy="3064514"/>
          </a:xfrm>
          <a:prstGeom prst="rect">
            <a:avLst/>
          </a:prstGeom>
          <a:blipFill>
            <a:blip r:embed="rId4"/>
            <a:stretch>
              <a:fillRect/>
            </a:stretch>
          </a:blipFill>
        </p:spPr>
      </p:pic>
      <p:pic>
        <p:nvPicPr>
          <p:cNvPr id="1028" name="Picture 4" descr="B:\Heilpraktiker Psych\Website-Text-Bilder\Fotos download\Blüten\poppies-3381416_64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861048"/>
            <a:ext cx="4079913" cy="2722067"/>
          </a:xfrm>
          <a:prstGeom prst="rect">
            <a:avLst/>
          </a:prstGeom>
          <a:noFill/>
          <a:extLst>
            <a:ext uri="{909E8E84-426E-40DD-AFC4-6F175D3DCCD1}">
              <a14:hiddenFill xmlns:a14="http://schemas.microsoft.com/office/drawing/2010/main">
                <a:solidFill>
                  <a:srgbClr val="FFFFFF"/>
                </a:solidFill>
              </a14:hiddenFill>
            </a:ext>
          </a:extLst>
        </p:spPr>
      </p:pic>
      <p:sp>
        <p:nvSpPr>
          <p:cNvPr id="3" name="Ellipse 2"/>
          <p:cNvSpPr/>
          <p:nvPr/>
        </p:nvSpPr>
        <p:spPr>
          <a:xfrm>
            <a:off x="5508103" y="260648"/>
            <a:ext cx="3143809" cy="29204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29" name="Picture 5" descr="beach-6847276_6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795" y="3801815"/>
            <a:ext cx="370522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01006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B:\Heilpraktiker Psych\Website-Text-Bilder\nach Anmeldg Fotos Pixabay\dandelion-1737324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29852"/>
            <a:ext cx="8108274" cy="5403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1150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91165" y="648914"/>
            <a:ext cx="2454518" cy="276999"/>
          </a:xfrm>
          <a:prstGeom prst="rect">
            <a:avLst/>
          </a:prstGeom>
          <a:noFill/>
        </p:spPr>
        <p:txBody>
          <a:bodyPr wrap="none" rtlCol="0">
            <a:spAutoFit/>
          </a:bodyPr>
          <a:lstStyle/>
          <a:p>
            <a:r>
              <a:rPr lang="de-DE" sz="1200" dirty="0" smtClean="0">
                <a:latin typeface="Comic Sans MS" panose="030F0702030302020204" pitchFamily="66" charset="0"/>
              </a:rPr>
              <a:t>Körperarbeit &amp; Traumatherapie</a:t>
            </a:r>
            <a:endParaRPr lang="de-DE" sz="1200" dirty="0">
              <a:latin typeface="Comic Sans MS" panose="030F0702030302020204" pitchFamily="66" charset="0"/>
            </a:endParaRPr>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98985"/>
            <a:ext cx="1158817" cy="476312"/>
          </a:xfrm>
          <a:prstGeom prst="rect">
            <a:avLst/>
          </a:prstGeom>
        </p:spPr>
      </p:pic>
      <p:sp>
        <p:nvSpPr>
          <p:cNvPr id="8" name="Textfeld 7"/>
          <p:cNvSpPr txBox="1"/>
          <p:nvPr/>
        </p:nvSpPr>
        <p:spPr>
          <a:xfrm>
            <a:off x="2172243" y="98985"/>
            <a:ext cx="750526" cy="369332"/>
          </a:xfrm>
          <a:prstGeom prst="rect">
            <a:avLst/>
          </a:prstGeom>
          <a:noFill/>
        </p:spPr>
        <p:txBody>
          <a:bodyPr wrap="none" rtlCol="0">
            <a:spAutoFit/>
          </a:bodyPr>
          <a:lstStyle/>
          <a:p>
            <a:r>
              <a:rPr lang="de-DE" dirty="0" smtClean="0"/>
              <a:t>Home</a:t>
            </a:r>
          </a:p>
        </p:txBody>
      </p:sp>
      <p:sp>
        <p:nvSpPr>
          <p:cNvPr id="9" name="Textfeld 8"/>
          <p:cNvSpPr txBox="1"/>
          <p:nvPr/>
        </p:nvSpPr>
        <p:spPr>
          <a:xfrm>
            <a:off x="3127482" y="92664"/>
            <a:ext cx="1159292" cy="369332"/>
          </a:xfrm>
          <a:prstGeom prst="rect">
            <a:avLst/>
          </a:prstGeom>
          <a:noFill/>
        </p:spPr>
        <p:txBody>
          <a:bodyPr wrap="none" rtlCol="0">
            <a:spAutoFit/>
          </a:bodyPr>
          <a:lstStyle/>
          <a:p>
            <a:r>
              <a:rPr lang="de-DE" dirty="0" smtClean="0"/>
              <a:t>Über mich</a:t>
            </a:r>
            <a:endParaRPr lang="de-DE" dirty="0"/>
          </a:p>
        </p:txBody>
      </p:sp>
      <p:sp>
        <p:nvSpPr>
          <p:cNvPr id="10" name="Textfeld 9"/>
          <p:cNvSpPr txBox="1"/>
          <p:nvPr/>
        </p:nvSpPr>
        <p:spPr>
          <a:xfrm>
            <a:off x="4427984" y="92664"/>
            <a:ext cx="1010277" cy="369332"/>
          </a:xfrm>
          <a:prstGeom prst="rect">
            <a:avLst/>
          </a:prstGeom>
          <a:noFill/>
        </p:spPr>
        <p:txBody>
          <a:bodyPr wrap="none" rtlCol="0">
            <a:spAutoFit/>
          </a:bodyPr>
          <a:lstStyle/>
          <a:p>
            <a:r>
              <a:rPr lang="de-DE" dirty="0" smtClean="0"/>
              <a:t>Therapie</a:t>
            </a:r>
            <a:endParaRPr lang="de-DE" dirty="0"/>
          </a:p>
        </p:txBody>
      </p:sp>
      <p:sp>
        <p:nvSpPr>
          <p:cNvPr id="11" name="Textfeld 10"/>
          <p:cNvSpPr txBox="1"/>
          <p:nvPr/>
        </p:nvSpPr>
        <p:spPr>
          <a:xfrm>
            <a:off x="5486662" y="92664"/>
            <a:ext cx="906980" cy="369332"/>
          </a:xfrm>
          <a:prstGeom prst="rect">
            <a:avLst/>
          </a:prstGeom>
          <a:noFill/>
        </p:spPr>
        <p:txBody>
          <a:bodyPr wrap="none" rtlCol="0">
            <a:spAutoFit/>
          </a:bodyPr>
          <a:lstStyle/>
          <a:p>
            <a:r>
              <a:rPr lang="de-DE" dirty="0" smtClean="0"/>
              <a:t>Kontakt</a:t>
            </a:r>
            <a:endParaRPr lang="de-DE" dirty="0"/>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3" y="1141932"/>
            <a:ext cx="8796624" cy="2431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feld 13"/>
          <p:cNvSpPr txBox="1"/>
          <p:nvPr/>
        </p:nvSpPr>
        <p:spPr>
          <a:xfrm>
            <a:off x="5831632" y="302598"/>
            <a:ext cx="3312368" cy="1015663"/>
          </a:xfrm>
          <a:prstGeom prst="rect">
            <a:avLst/>
          </a:prstGeom>
          <a:noFill/>
        </p:spPr>
        <p:txBody>
          <a:bodyPr wrap="square" rtlCol="0">
            <a:spAutoFit/>
          </a:bodyPr>
          <a:lstStyle/>
          <a:p>
            <a:pPr algn="ctr"/>
            <a:r>
              <a:rPr lang="de-DE" sz="1600" dirty="0" smtClean="0">
                <a:latin typeface="Comic Sans MS" panose="030F0702030302020204" pitchFamily="66" charset="0"/>
              </a:rPr>
              <a:t>Dörte </a:t>
            </a:r>
            <a:r>
              <a:rPr lang="de-DE" sz="1600" dirty="0" err="1" smtClean="0">
                <a:latin typeface="Comic Sans MS" panose="030F0702030302020204" pitchFamily="66" charset="0"/>
              </a:rPr>
              <a:t>Brügmann</a:t>
            </a:r>
            <a:endParaRPr lang="de-DE" sz="1600" dirty="0">
              <a:latin typeface="Comic Sans MS" panose="030F0702030302020204" pitchFamily="66" charset="0"/>
            </a:endParaRPr>
          </a:p>
          <a:p>
            <a:pPr algn="ctr"/>
            <a:r>
              <a:rPr lang="de-DE" sz="1400" dirty="0" smtClean="0">
                <a:latin typeface="Comic Sans MS" panose="030F0702030302020204" pitchFamily="66" charset="0"/>
              </a:rPr>
              <a:t>Psychotherapie </a:t>
            </a:r>
            <a:r>
              <a:rPr lang="de-DE" sz="1200" dirty="0" smtClean="0">
                <a:latin typeface="Comic Sans MS" panose="030F0702030302020204" pitchFamily="66" charset="0"/>
              </a:rPr>
              <a:t>nach </a:t>
            </a:r>
            <a:r>
              <a:rPr lang="de-DE" sz="1200" dirty="0" err="1" smtClean="0">
                <a:latin typeface="Comic Sans MS" panose="030F0702030302020204" pitchFamily="66" charset="0"/>
              </a:rPr>
              <a:t>Heilpraktikergesetz</a:t>
            </a:r>
            <a:endParaRPr lang="de-DE" sz="1200" dirty="0">
              <a:latin typeface="Comic Sans MS" panose="030F0702030302020204" pitchFamily="66" charset="0"/>
            </a:endParaRPr>
          </a:p>
          <a:p>
            <a:pPr algn="ctr"/>
            <a:r>
              <a:rPr lang="de-DE" sz="1400" dirty="0" err="1" smtClean="0">
                <a:latin typeface="Comic Sans MS" panose="030F0702030302020204" pitchFamily="66" charset="0"/>
              </a:rPr>
              <a:t>Somatic</a:t>
            </a:r>
            <a:r>
              <a:rPr lang="de-DE" sz="1400" dirty="0" smtClean="0">
                <a:latin typeface="Comic Sans MS" panose="030F0702030302020204" pitchFamily="66" charset="0"/>
              </a:rPr>
              <a:t> </a:t>
            </a:r>
            <a:r>
              <a:rPr lang="de-DE" sz="1400" dirty="0" err="1" smtClean="0">
                <a:latin typeface="Comic Sans MS" panose="030F0702030302020204" pitchFamily="66" charset="0"/>
              </a:rPr>
              <a:t>Experiencing</a:t>
            </a:r>
            <a:r>
              <a:rPr lang="de-DE" sz="1400" dirty="0" smtClean="0">
                <a:latin typeface="Comic Sans MS" panose="030F0702030302020204" pitchFamily="66" charset="0"/>
              </a:rPr>
              <a:t> </a:t>
            </a:r>
          </a:p>
          <a:p>
            <a:endParaRPr lang="de-DE" sz="1600" dirty="0">
              <a:latin typeface="Comic Sans MS" panose="030F0702030302020204" pitchFamily="66" charset="0"/>
            </a:endParaRPr>
          </a:p>
        </p:txBody>
      </p:sp>
      <p:sp>
        <p:nvSpPr>
          <p:cNvPr id="12" name="Ellipse 11"/>
          <p:cNvSpPr/>
          <p:nvPr/>
        </p:nvSpPr>
        <p:spPr>
          <a:xfrm>
            <a:off x="5799781" y="1267463"/>
            <a:ext cx="2809312" cy="2180022"/>
          </a:xfrm>
          <a:prstGeom prst="ellipse">
            <a:avLst/>
          </a:prstGeom>
          <a:blipFill>
            <a:blip r:embed="rId5"/>
            <a:stretch>
              <a:fillRect/>
            </a:stretch>
          </a:blipFill>
          <a:ln>
            <a:gradFill>
              <a:gsLst>
                <a:gs pos="0">
                  <a:srgbClr val="DDEBCF"/>
                </a:gs>
                <a:gs pos="50000">
                  <a:srgbClr val="9CB86E"/>
                </a:gs>
                <a:gs pos="100000">
                  <a:srgbClr val="156B13"/>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Abgerundetes Rechteck 1"/>
          <p:cNvSpPr/>
          <p:nvPr/>
        </p:nvSpPr>
        <p:spPr>
          <a:xfrm>
            <a:off x="623167" y="2960948"/>
            <a:ext cx="4599204" cy="1224136"/>
          </a:xfrm>
          <a:prstGeom prst="roundRect">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2700000" scaled="1"/>
            <a:tileRect/>
          </a:gradFill>
          <a:ln>
            <a:gradFill>
              <a:gsLst>
                <a:gs pos="0">
                  <a:srgbClr val="FFC000"/>
                </a:gs>
                <a:gs pos="45000">
                  <a:srgbClr val="FF7A00"/>
                </a:gs>
                <a:gs pos="70000">
                  <a:srgbClr val="FF0300"/>
                </a:gs>
                <a:gs pos="100000">
                  <a:srgbClr val="4D0808"/>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FFFF66"/>
                </a:solidFill>
                <a:latin typeface="Lucida Calligraphy" panose="03010101010101010101" pitchFamily="66" charset="0"/>
              </a:rPr>
              <a:t>„Und der Tag kam, an dem das Risiko, fest in der geschlossenen Knospe zu bleiben, schmerzhafter wurde, als das </a:t>
            </a:r>
            <a:r>
              <a:rPr lang="de-DE" sz="1400" dirty="0" smtClean="0">
                <a:solidFill>
                  <a:srgbClr val="FFFF66"/>
                </a:solidFill>
                <a:latin typeface="Lucida Calligraphy" panose="03010101010101010101" pitchFamily="66" charset="0"/>
              </a:rPr>
              <a:t>Risiko,</a:t>
            </a:r>
          </a:p>
          <a:p>
            <a:pPr algn="ctr"/>
            <a:r>
              <a:rPr lang="de-DE" sz="1400" dirty="0" smtClean="0">
                <a:solidFill>
                  <a:srgbClr val="FFFF66"/>
                </a:solidFill>
                <a:latin typeface="Lucida Calligraphy" panose="03010101010101010101" pitchFamily="66" charset="0"/>
              </a:rPr>
              <a:t> </a:t>
            </a:r>
            <a:r>
              <a:rPr lang="de-DE" sz="1400" dirty="0">
                <a:solidFill>
                  <a:srgbClr val="FFFF66"/>
                </a:solidFill>
                <a:latin typeface="Lucida Calligraphy" panose="03010101010101010101" pitchFamily="66" charset="0"/>
              </a:rPr>
              <a:t>zu blühen.“</a:t>
            </a:r>
          </a:p>
          <a:p>
            <a:pPr algn="ctr"/>
            <a:r>
              <a:rPr lang="de-DE" sz="1200" dirty="0">
                <a:solidFill>
                  <a:srgbClr val="FFFF66"/>
                </a:solidFill>
                <a:latin typeface="Lucida Calligraphy" panose="03010101010101010101" pitchFamily="66" charset="0"/>
              </a:rPr>
              <a:t>- </a:t>
            </a:r>
            <a:r>
              <a:rPr lang="de-DE" sz="1200" dirty="0" err="1">
                <a:solidFill>
                  <a:srgbClr val="FFFF66"/>
                </a:solidFill>
                <a:latin typeface="Lucida Calligraphy" panose="03010101010101010101" pitchFamily="66" charset="0"/>
              </a:rPr>
              <a:t>Anais</a:t>
            </a:r>
            <a:r>
              <a:rPr lang="de-DE" sz="1200" dirty="0">
                <a:solidFill>
                  <a:srgbClr val="FFFF66"/>
                </a:solidFill>
                <a:latin typeface="Lucida Calligraphy" panose="03010101010101010101" pitchFamily="66" charset="0"/>
              </a:rPr>
              <a:t> Nin</a:t>
            </a:r>
          </a:p>
        </p:txBody>
      </p:sp>
      <p:sp>
        <p:nvSpPr>
          <p:cNvPr id="15" name="Textfeld 14"/>
          <p:cNvSpPr txBox="1"/>
          <p:nvPr/>
        </p:nvSpPr>
        <p:spPr>
          <a:xfrm>
            <a:off x="719960" y="4437112"/>
            <a:ext cx="7889133" cy="2462213"/>
          </a:xfrm>
          <a:prstGeom prst="rect">
            <a:avLst/>
          </a:prstGeom>
          <a:noFill/>
        </p:spPr>
        <p:txBody>
          <a:bodyPr wrap="square" rtlCol="0">
            <a:spAutoFit/>
          </a:bodyPr>
          <a:lstStyle/>
          <a:p>
            <a:pPr algn="ctr"/>
            <a:r>
              <a:rPr lang="de-DE" sz="2000" dirty="0">
                <a:latin typeface="Lucida Calligraphy" panose="03010101010101010101" pitchFamily="66" charset="0"/>
              </a:rPr>
              <a:t>Dörte </a:t>
            </a:r>
            <a:r>
              <a:rPr lang="de-DE" sz="2000" dirty="0" err="1" smtClean="0">
                <a:latin typeface="Lucida Calligraphy" panose="03010101010101010101" pitchFamily="66" charset="0"/>
              </a:rPr>
              <a:t>Brügmann</a:t>
            </a:r>
            <a:r>
              <a:rPr lang="de-DE" sz="2000" dirty="0">
                <a:latin typeface="Lucida Calligraphy" panose="03010101010101010101" pitchFamily="66" charset="0"/>
              </a:rPr>
              <a:t> </a:t>
            </a:r>
            <a:r>
              <a:rPr lang="de-DE" sz="2000" dirty="0" smtClean="0">
                <a:latin typeface="Lucida Calligraphy" panose="03010101010101010101" pitchFamily="66" charset="0"/>
              </a:rPr>
              <a:t> -  </a:t>
            </a:r>
            <a:r>
              <a:rPr lang="de-DE" sz="1600" dirty="0" smtClean="0">
                <a:latin typeface="Lucida Calligraphy" panose="03010101010101010101" pitchFamily="66" charset="0"/>
              </a:rPr>
              <a:t>Heilpraktikerin </a:t>
            </a:r>
            <a:r>
              <a:rPr lang="de-DE" sz="1600" dirty="0">
                <a:latin typeface="Lucida Calligraphy" panose="03010101010101010101" pitchFamily="66" charset="0"/>
              </a:rPr>
              <a:t>für </a:t>
            </a:r>
            <a:r>
              <a:rPr lang="de-DE" dirty="0">
                <a:latin typeface="Lucida Calligraphy" panose="03010101010101010101" pitchFamily="66" charset="0"/>
              </a:rPr>
              <a:t>Psychotherapie</a:t>
            </a:r>
          </a:p>
          <a:p>
            <a:pPr algn="ctr"/>
            <a:endParaRPr lang="de-DE" sz="1600" dirty="0" smtClean="0">
              <a:solidFill>
                <a:srgbClr val="FF3300"/>
              </a:solidFill>
              <a:latin typeface="Comic Sans MS" panose="030F0702030302020204" pitchFamily="66" charset="0"/>
            </a:endParaRPr>
          </a:p>
          <a:p>
            <a:pPr algn="ctr"/>
            <a:r>
              <a:rPr lang="de-DE" dirty="0" err="1" smtClean="0">
                <a:latin typeface="Lucida Calligraphy" panose="03010101010101010101" pitchFamily="66" charset="0"/>
              </a:rPr>
              <a:t>Somatic</a:t>
            </a:r>
            <a:r>
              <a:rPr lang="de-DE" dirty="0" smtClean="0">
                <a:latin typeface="Lucida Calligraphy" panose="03010101010101010101" pitchFamily="66" charset="0"/>
              </a:rPr>
              <a:t> </a:t>
            </a:r>
            <a:r>
              <a:rPr lang="de-DE" dirty="0" err="1">
                <a:latin typeface="Lucida Calligraphy" panose="03010101010101010101" pitchFamily="66" charset="0"/>
              </a:rPr>
              <a:t>Experiencing</a:t>
            </a:r>
            <a:r>
              <a:rPr lang="de-DE" dirty="0">
                <a:latin typeface="Lucida Calligraphy" panose="03010101010101010101" pitchFamily="66" charset="0"/>
              </a:rPr>
              <a:t> </a:t>
            </a:r>
            <a:r>
              <a:rPr lang="de-DE" dirty="0" smtClean="0">
                <a:latin typeface="Lucida Calligraphy" panose="03010101010101010101" pitchFamily="66" charset="0"/>
              </a:rPr>
              <a:t> </a:t>
            </a:r>
            <a:r>
              <a:rPr lang="de-DE" dirty="0" err="1" smtClean="0">
                <a:latin typeface="Lucida Calligraphy" panose="03010101010101010101" pitchFamily="66" charset="0"/>
              </a:rPr>
              <a:t>Practitioner</a:t>
            </a:r>
            <a:endParaRPr lang="de-DE" dirty="0">
              <a:latin typeface="Lucida Calligraphy" panose="03010101010101010101" pitchFamily="66" charset="0"/>
            </a:endParaRPr>
          </a:p>
          <a:p>
            <a:pPr algn="ctr"/>
            <a:r>
              <a:rPr lang="de-DE" sz="1400" dirty="0">
                <a:solidFill>
                  <a:srgbClr val="FF3300"/>
                </a:solidFill>
                <a:latin typeface="Comic Sans MS" panose="030F0702030302020204" pitchFamily="66" charset="0"/>
              </a:rPr>
              <a:t>Körperarbeit </a:t>
            </a:r>
            <a:r>
              <a:rPr lang="de-DE" sz="1400" dirty="0" smtClean="0">
                <a:solidFill>
                  <a:srgbClr val="FF3300"/>
                </a:solidFill>
                <a:latin typeface="Comic Sans MS" panose="030F0702030302020204" pitchFamily="66" charset="0"/>
              </a:rPr>
              <a:t>–Traumatherapie </a:t>
            </a:r>
            <a:r>
              <a:rPr lang="de-DE" sz="1400" dirty="0" smtClean="0">
                <a:solidFill>
                  <a:srgbClr val="FF3300"/>
                </a:solidFill>
                <a:latin typeface="Comic Sans MS" panose="030F0702030302020204" pitchFamily="66" charset="0"/>
              </a:rPr>
              <a:t>–Stressregulation</a:t>
            </a:r>
          </a:p>
          <a:p>
            <a:pPr algn="ctr"/>
            <a:endParaRPr lang="de-DE" sz="1400" dirty="0">
              <a:solidFill>
                <a:srgbClr val="FF3300"/>
              </a:solidFill>
              <a:latin typeface="Comic Sans MS" panose="030F0702030302020204" pitchFamily="66" charset="0"/>
            </a:endParaRPr>
          </a:p>
          <a:p>
            <a:pPr algn="ctr"/>
            <a:r>
              <a:rPr lang="de-DE" sz="1600" dirty="0" smtClean="0">
                <a:latin typeface="Lucida Calligraphy" panose="03010101010101010101" pitchFamily="66" charset="0"/>
              </a:rPr>
              <a:t>Physiotherapeutin</a:t>
            </a:r>
            <a:endParaRPr lang="de-DE" sz="1600" dirty="0">
              <a:latin typeface="Lucida Calligraphy" panose="03010101010101010101" pitchFamily="66" charset="0"/>
            </a:endParaRPr>
          </a:p>
          <a:p>
            <a:pPr algn="ctr"/>
            <a:r>
              <a:rPr lang="de-DE" sz="1400" dirty="0">
                <a:solidFill>
                  <a:srgbClr val="FF3300"/>
                </a:solidFill>
                <a:latin typeface="Comic Sans MS" panose="030F0702030302020204" pitchFamily="66" charset="0"/>
              </a:rPr>
              <a:t>Krankengymnastik -  </a:t>
            </a:r>
            <a:r>
              <a:rPr lang="de-DE" sz="1400" dirty="0" smtClean="0">
                <a:solidFill>
                  <a:srgbClr val="FF3300"/>
                </a:solidFill>
                <a:latin typeface="Comic Sans MS" panose="030F0702030302020204" pitchFamily="66" charset="0"/>
              </a:rPr>
              <a:t>Massagen</a:t>
            </a:r>
          </a:p>
          <a:p>
            <a:pPr algn="ctr"/>
            <a:endParaRPr lang="de-DE" sz="1400" dirty="0" smtClean="0">
              <a:solidFill>
                <a:srgbClr val="FF3300"/>
              </a:solidFill>
              <a:latin typeface="Comic Sans MS" panose="030F0702030302020204" pitchFamily="66" charset="0"/>
            </a:endParaRPr>
          </a:p>
          <a:p>
            <a:pPr algn="ctr"/>
            <a:r>
              <a:rPr lang="de-DE" sz="1400" dirty="0" err="1" smtClean="0">
                <a:latin typeface="Comic Sans MS" panose="030F0702030302020204" pitchFamily="66" charset="0"/>
              </a:rPr>
              <a:t>Drausnickstr</a:t>
            </a:r>
            <a:r>
              <a:rPr lang="de-DE" sz="1400" dirty="0" smtClean="0">
                <a:latin typeface="Comic Sans MS" panose="030F0702030302020204" pitchFamily="66" charset="0"/>
              </a:rPr>
              <a:t>. 8   -   91052 Erlangen   -   Tel</a:t>
            </a:r>
            <a:r>
              <a:rPr lang="de-DE" sz="1400" dirty="0">
                <a:latin typeface="Comic Sans MS" panose="030F0702030302020204" pitchFamily="66" charset="0"/>
              </a:rPr>
              <a:t>.: </a:t>
            </a:r>
            <a:r>
              <a:rPr lang="de-DE" sz="1400" dirty="0" smtClean="0">
                <a:latin typeface="Comic Sans MS" panose="030F0702030302020204" pitchFamily="66" charset="0"/>
              </a:rPr>
              <a:t>01515 - 9178819</a:t>
            </a:r>
            <a:endParaRPr lang="de-DE" sz="1400" dirty="0">
              <a:latin typeface="Comic Sans MS" panose="030F0702030302020204" pitchFamily="66" charset="0"/>
            </a:endParaRPr>
          </a:p>
          <a:p>
            <a:pPr algn="ctr"/>
            <a:r>
              <a:rPr lang="de-DE" sz="1400" u="sng" dirty="0" smtClean="0">
                <a:latin typeface="Comic Sans MS" panose="030F0702030302020204" pitchFamily="66" charset="0"/>
                <a:hlinkClick r:id="rId6"/>
              </a:rPr>
              <a:t>kontakt@praxis-bruegmann.de</a:t>
            </a:r>
            <a:endParaRPr lang="de-DE" sz="1400" dirty="0">
              <a:latin typeface="Comic Sans MS" panose="030F0702030302020204" pitchFamily="66" charset="0"/>
            </a:endParaRPr>
          </a:p>
        </p:txBody>
      </p:sp>
      <p:sp>
        <p:nvSpPr>
          <p:cNvPr id="3" name="Textfeld 2"/>
          <p:cNvSpPr txBox="1"/>
          <p:nvPr/>
        </p:nvSpPr>
        <p:spPr>
          <a:xfrm>
            <a:off x="99437" y="6406882"/>
            <a:ext cx="1241045" cy="276999"/>
          </a:xfrm>
          <a:prstGeom prst="rect">
            <a:avLst/>
          </a:prstGeom>
          <a:noFill/>
        </p:spPr>
        <p:txBody>
          <a:bodyPr wrap="none" rtlCol="0">
            <a:spAutoFit/>
          </a:bodyPr>
          <a:lstStyle/>
          <a:p>
            <a:r>
              <a:rPr lang="de-DE" sz="1200" dirty="0" smtClean="0"/>
              <a:t>(Punkte statt „-“)</a:t>
            </a:r>
          </a:p>
        </p:txBody>
      </p:sp>
      <p:sp>
        <p:nvSpPr>
          <p:cNvPr id="4" name="Textfeld 3"/>
          <p:cNvSpPr txBox="1"/>
          <p:nvPr/>
        </p:nvSpPr>
        <p:spPr>
          <a:xfrm>
            <a:off x="4788730" y="487106"/>
            <a:ext cx="596317" cy="338554"/>
          </a:xfrm>
          <a:prstGeom prst="rect">
            <a:avLst/>
          </a:prstGeom>
          <a:noFill/>
        </p:spPr>
        <p:txBody>
          <a:bodyPr wrap="none" rtlCol="0">
            <a:spAutoFit/>
          </a:bodyPr>
          <a:lstStyle/>
          <a:p>
            <a:r>
              <a:rPr lang="de-DE" sz="1600" dirty="0" smtClean="0"/>
              <a:t>Links</a:t>
            </a:r>
          </a:p>
        </p:txBody>
      </p:sp>
    </p:spTree>
    <p:extLst>
      <p:ext uri="{BB962C8B-B14F-4D97-AF65-F5344CB8AC3E}">
        <p14:creationId xmlns:p14="http://schemas.microsoft.com/office/powerpoint/2010/main" val="34728408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B:\Heilpraktiker Psych\Website-Text-Bilder\Fotos download\leaf-4577444_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91" y="71526"/>
            <a:ext cx="8826897" cy="3350753"/>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p:cNvSpPr/>
          <p:nvPr/>
        </p:nvSpPr>
        <p:spPr>
          <a:xfrm>
            <a:off x="356827" y="669684"/>
            <a:ext cx="4572000" cy="2154436"/>
          </a:xfrm>
          <a:prstGeom prst="rect">
            <a:avLst/>
          </a:prstGeom>
        </p:spPr>
        <p:txBody>
          <a:bodyPr>
            <a:spAutoFit/>
          </a:bodyPr>
          <a:lstStyle/>
          <a:p>
            <a:pPr algn="ctr"/>
            <a:r>
              <a:rPr lang="de-DE" sz="2400" dirty="0">
                <a:solidFill>
                  <a:srgbClr val="FFFF99"/>
                </a:solidFill>
              </a:rPr>
              <a:t>„Resilienz ist die Fähigkeit</a:t>
            </a:r>
            <a:r>
              <a:rPr lang="de-DE" sz="2400" dirty="0" smtClean="0">
                <a:solidFill>
                  <a:srgbClr val="FFFF99"/>
                </a:solidFill>
              </a:rPr>
              <a:t>,</a:t>
            </a:r>
          </a:p>
          <a:p>
            <a:pPr algn="ctr"/>
            <a:r>
              <a:rPr lang="de-DE" sz="2400" dirty="0" smtClean="0">
                <a:solidFill>
                  <a:srgbClr val="FFFF99"/>
                </a:solidFill>
              </a:rPr>
              <a:t> </a:t>
            </a:r>
            <a:r>
              <a:rPr lang="de-DE" sz="2400" dirty="0">
                <a:solidFill>
                  <a:srgbClr val="FFFF99"/>
                </a:solidFill>
              </a:rPr>
              <a:t>sich – mit allem, trotz allem und während alles so ist wie es ist – </a:t>
            </a:r>
          </a:p>
          <a:p>
            <a:pPr algn="ctr"/>
            <a:r>
              <a:rPr lang="de-DE" sz="2400" dirty="0" smtClean="0">
                <a:solidFill>
                  <a:srgbClr val="FFFF99"/>
                </a:solidFill>
              </a:rPr>
              <a:t>immer </a:t>
            </a:r>
            <a:r>
              <a:rPr lang="de-DE" sz="2400" dirty="0">
                <a:solidFill>
                  <a:srgbClr val="FFFF99"/>
                </a:solidFill>
              </a:rPr>
              <a:t>wieder in einen kraftvollen Zustand zu bringen.“ </a:t>
            </a:r>
            <a:endParaRPr lang="de-DE" sz="2400" dirty="0" smtClean="0">
              <a:solidFill>
                <a:srgbClr val="FFFF99"/>
              </a:solidFill>
            </a:endParaRPr>
          </a:p>
          <a:p>
            <a:pPr algn="ctr"/>
            <a:r>
              <a:rPr lang="de-DE" sz="1400" dirty="0" smtClean="0">
                <a:solidFill>
                  <a:srgbClr val="FFFF99"/>
                </a:solidFill>
              </a:rPr>
              <a:t> </a:t>
            </a:r>
            <a:r>
              <a:rPr lang="de-DE" sz="1400" dirty="0">
                <a:solidFill>
                  <a:srgbClr val="FFFF99"/>
                </a:solidFill>
              </a:rPr>
              <a:t>- Dr. Isa Grüber</a:t>
            </a:r>
          </a:p>
        </p:txBody>
      </p:sp>
      <p:pic>
        <p:nvPicPr>
          <p:cNvPr id="10243" name="Picture 3" descr="B:\Heilpraktiker Psych\Website-Text-Bilder\nach Anmeldg Fotos Pixabay\stones-167089_128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589" y="3789040"/>
            <a:ext cx="8826897" cy="2514128"/>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1382687" y="4509120"/>
            <a:ext cx="6336704" cy="1600438"/>
          </a:xfrm>
          <a:prstGeom prst="rect">
            <a:avLst/>
          </a:prstGeom>
          <a:noFill/>
        </p:spPr>
        <p:txBody>
          <a:bodyPr wrap="square" rtlCol="0">
            <a:spAutoFit/>
          </a:bodyPr>
          <a:lstStyle/>
          <a:p>
            <a:pPr algn="ctr"/>
            <a:r>
              <a:rPr lang="de-DE" sz="1600" dirty="0" smtClean="0">
                <a:solidFill>
                  <a:srgbClr val="FFFF99"/>
                </a:solidFill>
              </a:rPr>
              <a:t>„ </a:t>
            </a:r>
            <a:r>
              <a:rPr lang="de-DE" sz="1600" dirty="0">
                <a:solidFill>
                  <a:srgbClr val="FFFF99"/>
                </a:solidFill>
              </a:rPr>
              <a:t>Resilienz ist die Fähigkeit, immer klarer zu erkennen, welche Themen mich triggern, und in der Lage zu sein, immer leichter </a:t>
            </a:r>
            <a:r>
              <a:rPr lang="de-DE" sz="1600" dirty="0" smtClean="0">
                <a:solidFill>
                  <a:srgbClr val="FFFF99"/>
                </a:solidFill>
              </a:rPr>
              <a:t>zwischenaltem</a:t>
            </a:r>
            <a:r>
              <a:rPr lang="de-DE" sz="1600" dirty="0">
                <a:solidFill>
                  <a:srgbClr val="FFFF99"/>
                </a:solidFill>
              </a:rPr>
              <a:t>, im Körper gespeichertem Trauma und aktuellem Geschehen zu unterscheiden.“  </a:t>
            </a:r>
            <a:endParaRPr lang="de-DE" sz="1600" dirty="0" smtClean="0">
              <a:solidFill>
                <a:srgbClr val="FFFF99"/>
              </a:solidFill>
            </a:endParaRPr>
          </a:p>
          <a:p>
            <a:pPr algn="ctr"/>
            <a:r>
              <a:rPr lang="de-DE" sz="1600" dirty="0" smtClean="0">
                <a:solidFill>
                  <a:srgbClr val="FFFF99"/>
                </a:solidFill>
              </a:rPr>
              <a:t> </a:t>
            </a:r>
            <a:r>
              <a:rPr lang="de-DE" sz="1600" dirty="0">
                <a:solidFill>
                  <a:srgbClr val="FFFF99"/>
                </a:solidFill>
              </a:rPr>
              <a:t>- Dr. Isa Grüber</a:t>
            </a:r>
          </a:p>
          <a:p>
            <a:endParaRPr lang="de-DE" dirty="0">
              <a:solidFill>
                <a:srgbClr val="FFFF99"/>
              </a:solidFill>
            </a:endParaRPr>
          </a:p>
        </p:txBody>
      </p:sp>
    </p:spTree>
    <p:extLst>
      <p:ext uri="{BB962C8B-B14F-4D97-AF65-F5344CB8AC3E}">
        <p14:creationId xmlns:p14="http://schemas.microsoft.com/office/powerpoint/2010/main" val="30804409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Heilpraktiker Psych\Website-Text-Bilder\Fotos download\Farn\fern-437964_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132856"/>
            <a:ext cx="2491325" cy="376049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B:\Heilpraktiker Psych\Website-Text-Bilder\nach Anmeldg Fotos Pixabay\plant-7984681_128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2132856"/>
            <a:ext cx="2261354" cy="3393357"/>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p:cNvSpPr txBox="1"/>
          <p:nvPr/>
        </p:nvSpPr>
        <p:spPr>
          <a:xfrm>
            <a:off x="335373" y="3829534"/>
            <a:ext cx="2491325" cy="2431435"/>
          </a:xfrm>
          <a:prstGeom prst="rect">
            <a:avLst/>
          </a:prstGeom>
          <a:noFill/>
        </p:spPr>
        <p:txBody>
          <a:bodyPr wrap="square" rtlCol="0">
            <a:spAutoFit/>
          </a:bodyPr>
          <a:lstStyle/>
          <a:p>
            <a:pPr algn="ctr"/>
            <a:r>
              <a:rPr lang="de-DE" sz="1400" dirty="0" smtClean="0">
                <a:solidFill>
                  <a:srgbClr val="FFFF66"/>
                </a:solidFill>
              </a:rPr>
              <a:t>„ </a:t>
            </a:r>
            <a:r>
              <a:rPr lang="de-DE" sz="1400" dirty="0">
                <a:solidFill>
                  <a:srgbClr val="FFFF66"/>
                </a:solidFill>
              </a:rPr>
              <a:t>Resilienz ist die Fähigkeit, immer klarer zu erkennen, welche Themen mich triggern, und in der Lage zu sein, immer leichter zwischen altem, im Körper gespeichertem Trauma und aktuellem Geschehen zu unterscheiden.“</a:t>
            </a:r>
            <a:r>
              <a:rPr lang="de-DE" dirty="0">
                <a:solidFill>
                  <a:srgbClr val="FFFF66"/>
                </a:solidFill>
              </a:rPr>
              <a:t>  </a:t>
            </a:r>
            <a:endParaRPr lang="de-DE" dirty="0" smtClean="0">
              <a:solidFill>
                <a:srgbClr val="FFFF66"/>
              </a:solidFill>
            </a:endParaRPr>
          </a:p>
          <a:p>
            <a:pPr algn="ctr"/>
            <a:r>
              <a:rPr lang="de-DE" dirty="0" smtClean="0">
                <a:solidFill>
                  <a:srgbClr val="FFFF66"/>
                </a:solidFill>
              </a:rPr>
              <a:t> </a:t>
            </a:r>
            <a:r>
              <a:rPr lang="de-DE" sz="1200" dirty="0">
                <a:solidFill>
                  <a:srgbClr val="FFFF66"/>
                </a:solidFill>
              </a:rPr>
              <a:t>- Dr. Isa Grüber</a:t>
            </a:r>
          </a:p>
          <a:p>
            <a:endParaRPr lang="de-DE" dirty="0"/>
          </a:p>
        </p:txBody>
      </p:sp>
      <p:sp>
        <p:nvSpPr>
          <p:cNvPr id="5" name="Textfeld 4"/>
          <p:cNvSpPr txBox="1"/>
          <p:nvPr/>
        </p:nvSpPr>
        <p:spPr>
          <a:xfrm>
            <a:off x="5508104" y="2276873"/>
            <a:ext cx="2261354" cy="2646878"/>
          </a:xfrm>
          <a:prstGeom prst="rect">
            <a:avLst/>
          </a:prstGeom>
          <a:noFill/>
        </p:spPr>
        <p:txBody>
          <a:bodyPr wrap="square" rtlCol="0">
            <a:spAutoFit/>
          </a:bodyPr>
          <a:lstStyle/>
          <a:p>
            <a:pPr algn="ctr"/>
            <a:r>
              <a:rPr lang="de-DE" sz="1400" dirty="0" smtClean="0">
                <a:solidFill>
                  <a:srgbClr val="FFFF66"/>
                </a:solidFill>
              </a:rPr>
              <a:t>„ </a:t>
            </a:r>
            <a:r>
              <a:rPr lang="de-DE" sz="1400" dirty="0">
                <a:solidFill>
                  <a:srgbClr val="FFFF66"/>
                </a:solidFill>
              </a:rPr>
              <a:t>Resilienz ist die Fähigkeit, immer klarer zu erkennen, welche Themen mich triggern, und in der Lage zu sein, immer leichter </a:t>
            </a:r>
            <a:r>
              <a:rPr lang="de-DE" sz="1400" dirty="0" smtClean="0">
                <a:solidFill>
                  <a:srgbClr val="FFFF66"/>
                </a:solidFill>
              </a:rPr>
              <a:t>zwischenaltem</a:t>
            </a:r>
            <a:r>
              <a:rPr lang="de-DE" sz="1400" dirty="0">
                <a:solidFill>
                  <a:srgbClr val="FFFF66"/>
                </a:solidFill>
              </a:rPr>
              <a:t>, im Körper gespeichertem Trauma und aktuellem Geschehen zu unterscheiden.“</a:t>
            </a:r>
            <a:r>
              <a:rPr lang="de-DE" dirty="0">
                <a:solidFill>
                  <a:srgbClr val="FFFF66"/>
                </a:solidFill>
              </a:rPr>
              <a:t>  </a:t>
            </a:r>
            <a:endParaRPr lang="de-DE" dirty="0" smtClean="0">
              <a:solidFill>
                <a:srgbClr val="FFFF66"/>
              </a:solidFill>
            </a:endParaRPr>
          </a:p>
          <a:p>
            <a:pPr algn="ctr"/>
            <a:r>
              <a:rPr lang="de-DE" dirty="0" smtClean="0">
                <a:solidFill>
                  <a:srgbClr val="FFFF66"/>
                </a:solidFill>
              </a:rPr>
              <a:t> </a:t>
            </a:r>
            <a:r>
              <a:rPr lang="de-DE" sz="1200" dirty="0">
                <a:solidFill>
                  <a:srgbClr val="FFFF66"/>
                </a:solidFill>
              </a:rPr>
              <a:t>- Dr. Isa Grüber</a:t>
            </a:r>
          </a:p>
          <a:p>
            <a:endParaRPr lang="de-DE" dirty="0"/>
          </a:p>
        </p:txBody>
      </p:sp>
    </p:spTree>
    <p:extLst>
      <p:ext uri="{BB962C8B-B14F-4D97-AF65-F5344CB8AC3E}">
        <p14:creationId xmlns:p14="http://schemas.microsoft.com/office/powerpoint/2010/main" val="31209363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971600" y="5157192"/>
            <a:ext cx="4572000" cy="923330"/>
          </a:xfrm>
          <a:prstGeom prst="rect">
            <a:avLst/>
          </a:prstGeom>
        </p:spPr>
        <p:txBody>
          <a:bodyPr>
            <a:spAutoFit/>
          </a:bodyPr>
          <a:lstStyle/>
          <a:p>
            <a:r>
              <a:rPr lang="de-DE" dirty="0"/>
              <a:t>„Alles, was du brauchst, ist schon in dir vorhanden. Du musst es nur entdecken.“</a:t>
            </a:r>
          </a:p>
          <a:p>
            <a:r>
              <a:rPr lang="de-DE" dirty="0"/>
              <a:t>- Milton Erickson</a:t>
            </a:r>
          </a:p>
        </p:txBody>
      </p:sp>
      <p:sp>
        <p:nvSpPr>
          <p:cNvPr id="3" name="Rechteck 2"/>
          <p:cNvSpPr/>
          <p:nvPr/>
        </p:nvSpPr>
        <p:spPr>
          <a:xfrm>
            <a:off x="827584" y="620689"/>
            <a:ext cx="6030416" cy="3416320"/>
          </a:xfrm>
          <a:prstGeom prst="rect">
            <a:avLst/>
          </a:prstGeom>
        </p:spPr>
        <p:txBody>
          <a:bodyPr wrap="square">
            <a:spAutoFit/>
          </a:bodyPr>
          <a:lstStyle/>
          <a:p>
            <a:r>
              <a:rPr lang="de-DE" dirty="0"/>
              <a:t>17. „Resilienz ist die Fähigkeit, sich – mit allem, trotz allem und während alles so ist wie es ist – </a:t>
            </a:r>
          </a:p>
          <a:p>
            <a:r>
              <a:rPr lang="de-DE" dirty="0"/>
              <a:t>Immer wieder in einen kraftvollen Zustand zu bringen.“  - Dr. Isa Grüber</a:t>
            </a:r>
          </a:p>
          <a:p>
            <a:r>
              <a:rPr lang="de-DE" dirty="0"/>
              <a:t>18.„ Resilienz ist die Fähigkeit, immer klarer zu erkennen, welche Themen mich triggern, und in der Lage zu sein, immer leichter zwischen altem, im Körper gespeichertem Trauma und aktuellem Geschehen zu unterscheiden.“   - Dr. Isa Grüber</a:t>
            </a:r>
          </a:p>
          <a:p>
            <a:r>
              <a:rPr lang="de-DE" dirty="0"/>
              <a:t>19.  „Resilienz ist die Fähigkeit</a:t>
            </a:r>
            <a:r>
              <a:rPr lang="de-DE" dirty="0" smtClean="0"/>
              <a:t>, sich </a:t>
            </a:r>
            <a:r>
              <a:rPr lang="de-DE" dirty="0"/>
              <a:t>von Stressenergie im Körper nicht überwältigen oder lähmen zu lassen, sondern zu lernen, sie im Körper zu lenken und auf diese Weise zurück in die eigene Kraft zu kommen – immer wieder.“   - Dr. Isa Grüber</a:t>
            </a:r>
          </a:p>
        </p:txBody>
      </p:sp>
    </p:spTree>
    <p:extLst>
      <p:ext uri="{BB962C8B-B14F-4D97-AF65-F5344CB8AC3E}">
        <p14:creationId xmlns:p14="http://schemas.microsoft.com/office/powerpoint/2010/main" val="28679746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Heilpraktiker Psych\Website-Text-Bilder\nach Anmeldg Fotos Pixabay\swan-4208564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764704"/>
            <a:ext cx="7223448" cy="4966121"/>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p:cNvSpPr txBox="1"/>
          <p:nvPr/>
        </p:nvSpPr>
        <p:spPr>
          <a:xfrm>
            <a:off x="899591" y="930336"/>
            <a:ext cx="2592287" cy="1661993"/>
          </a:xfrm>
          <a:prstGeom prst="rect">
            <a:avLst/>
          </a:prstGeom>
          <a:noFill/>
        </p:spPr>
        <p:txBody>
          <a:bodyPr wrap="square" rtlCol="0">
            <a:spAutoFit/>
          </a:bodyPr>
          <a:lstStyle/>
          <a:p>
            <a:r>
              <a:rPr lang="en-US" i="1" dirty="0">
                <a:solidFill>
                  <a:srgbClr val="E4C716"/>
                </a:solidFill>
              </a:rPr>
              <a:t>“Safety is not the absence of threat</a:t>
            </a:r>
            <a:r>
              <a:rPr lang="en-US" i="1" dirty="0" smtClean="0">
                <a:solidFill>
                  <a:srgbClr val="E4C716"/>
                </a:solidFill>
              </a:rPr>
              <a:t>,</a:t>
            </a:r>
          </a:p>
          <a:p>
            <a:r>
              <a:rPr lang="en-US" i="1" dirty="0" smtClean="0">
                <a:solidFill>
                  <a:srgbClr val="E4C716"/>
                </a:solidFill>
              </a:rPr>
              <a:t>it </a:t>
            </a:r>
            <a:r>
              <a:rPr lang="en-US" i="1" dirty="0">
                <a:solidFill>
                  <a:srgbClr val="E4C716"/>
                </a:solidFill>
              </a:rPr>
              <a:t>is the presence of connection.”    </a:t>
            </a:r>
            <a:endParaRPr lang="en-US" i="1" dirty="0" smtClean="0">
              <a:solidFill>
                <a:srgbClr val="E4C716"/>
              </a:solidFill>
            </a:endParaRPr>
          </a:p>
          <a:p>
            <a:r>
              <a:rPr lang="de-DE" sz="1200" i="1" dirty="0" smtClean="0">
                <a:solidFill>
                  <a:srgbClr val="E4C716"/>
                </a:solidFill>
              </a:rPr>
              <a:t>Gabor </a:t>
            </a:r>
            <a:r>
              <a:rPr lang="de-DE" sz="1200" i="1" dirty="0">
                <a:solidFill>
                  <a:srgbClr val="E4C716"/>
                </a:solidFill>
              </a:rPr>
              <a:t>Mate</a:t>
            </a:r>
            <a:endParaRPr lang="de-DE" sz="1200" dirty="0">
              <a:solidFill>
                <a:srgbClr val="E4C716"/>
              </a:solidFill>
            </a:endParaRPr>
          </a:p>
          <a:p>
            <a:endParaRPr lang="de-DE" dirty="0"/>
          </a:p>
        </p:txBody>
      </p:sp>
    </p:spTree>
    <p:extLst>
      <p:ext uri="{BB962C8B-B14F-4D97-AF65-F5344CB8AC3E}">
        <p14:creationId xmlns:p14="http://schemas.microsoft.com/office/powerpoint/2010/main" val="32122366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Heilpraktiker Psych\Website-Text-Bilder\nach Anmeldg Fotos Pixabay\poppies-7140807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32656"/>
            <a:ext cx="7074072" cy="471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290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B:\Heilpraktiker Psych\Website-Text-Bilder\nach Anmeldg Fotos Pixabay\lensball-6114987_128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1880" y="2924944"/>
            <a:ext cx="5003746" cy="333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1507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B:\Heilpraktiker Psych\Website-Text-Bilder\nach Anmeldg Fotos Pixabay\amethyst-1394397_128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60648"/>
            <a:ext cx="3695685" cy="260430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B:\Heilpraktiker Psych\Website-Text-Bilder\nach Anmeldg Fotos Pixabay\cosmos-1225188_128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616955"/>
            <a:ext cx="3466059" cy="5207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111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B:\Heilpraktiker Psych\Website-Text-Bilder\nach Anmeldg Fotos Pixabay\japan-1707212_128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6096" y="1129364"/>
            <a:ext cx="2983250" cy="44871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Heilpraktiker Psych\Website-Text-Bilder\nach Anmeldg Fotos Pixabay\oyster-1327311_128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396" y="3501008"/>
            <a:ext cx="4320480"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8972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Heilpraktiker Psych\Website-Text-Bilder\Fotos download\Farn\fern-347552_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268760"/>
            <a:ext cx="8712968" cy="410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322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Heilpraktiker Psych\Website-Text-Bilder\Fotos download\Farn\fern-2048660_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00" y="260648"/>
            <a:ext cx="8928992" cy="5616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710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B:\Heilpraktiker Psych\Website-Text-Bilder\nach Anmeldg Fotos Pixabay\flowers-4348314_1280.jpg"/>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20000"/>
                    </a14:imgEffect>
                  </a14:imgLayer>
                </a14:imgProps>
              </a:ext>
              <a:ext uri="{28A0092B-C50C-407E-A947-70E740481C1C}">
                <a14:useLocalDpi xmlns:a14="http://schemas.microsoft.com/office/drawing/2010/main" val="0"/>
              </a:ext>
            </a:extLst>
          </a:blip>
          <a:srcRect/>
          <a:stretch>
            <a:fillRect/>
          </a:stretch>
        </p:blipFill>
        <p:spPr bwMode="auto">
          <a:xfrm>
            <a:off x="179513" y="255879"/>
            <a:ext cx="3024335" cy="4181233"/>
          </a:xfrm>
          <a:prstGeom prst="rect">
            <a:avLst/>
          </a:prstGeom>
          <a:noFill/>
          <a:ln w="25400" cap="rnd">
            <a:gradFill flip="none" rotWithShape="1">
              <a:gsLst>
                <a:gs pos="0">
                  <a:srgbClr val="D8A6D2"/>
                </a:gs>
                <a:gs pos="50000">
                  <a:schemeClr val="accent1">
                    <a:tint val="44500"/>
                    <a:satMod val="160000"/>
                  </a:schemeClr>
                </a:gs>
                <a:gs pos="100000">
                  <a:schemeClr val="accent1">
                    <a:tint val="23500"/>
                    <a:satMod val="160000"/>
                  </a:schemeClr>
                </a:gs>
              </a:gsLst>
              <a:lin ang="18900000" scaled="1"/>
              <a:tileRect/>
            </a:gradFill>
          </a:ln>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539552" y="327779"/>
            <a:ext cx="2510206" cy="2739211"/>
          </a:xfrm>
          <a:prstGeom prst="rect">
            <a:avLst/>
          </a:prstGeom>
          <a:noFill/>
        </p:spPr>
        <p:txBody>
          <a:bodyPr wrap="square" rtlCol="0">
            <a:spAutoFit/>
          </a:bodyPr>
          <a:lstStyle/>
          <a:p>
            <a:pPr algn="ctr"/>
            <a:r>
              <a:rPr lang="de-DE" sz="1200" dirty="0">
                <a:solidFill>
                  <a:schemeClr val="accent4">
                    <a:lumMod val="50000"/>
                  </a:schemeClr>
                </a:solidFill>
              </a:rPr>
              <a:t>„Die spontane </a:t>
            </a:r>
            <a:r>
              <a:rPr lang="de-DE" sz="1200" dirty="0" smtClean="0">
                <a:solidFill>
                  <a:schemeClr val="accent4">
                    <a:lumMod val="50000"/>
                  </a:schemeClr>
                </a:solidFill>
              </a:rPr>
              <a:t>Bewegung</a:t>
            </a:r>
          </a:p>
          <a:p>
            <a:pPr algn="ctr"/>
            <a:r>
              <a:rPr lang="de-DE" sz="1200" dirty="0" smtClean="0">
                <a:solidFill>
                  <a:schemeClr val="accent4">
                    <a:lumMod val="50000"/>
                  </a:schemeClr>
                </a:solidFill>
              </a:rPr>
              <a:t>in </a:t>
            </a:r>
            <a:r>
              <a:rPr lang="de-DE" sz="1200" dirty="0">
                <a:solidFill>
                  <a:schemeClr val="accent4">
                    <a:lumMod val="50000"/>
                  </a:schemeClr>
                </a:solidFill>
              </a:rPr>
              <a:t>uns allen </a:t>
            </a:r>
            <a:r>
              <a:rPr lang="de-DE" sz="1200" dirty="0" smtClean="0">
                <a:solidFill>
                  <a:schemeClr val="accent4">
                    <a:lumMod val="50000"/>
                  </a:schemeClr>
                </a:solidFill>
              </a:rPr>
              <a:t>zielt </a:t>
            </a:r>
            <a:r>
              <a:rPr lang="de-DE" sz="1200" dirty="0">
                <a:solidFill>
                  <a:schemeClr val="accent4">
                    <a:lumMod val="50000"/>
                  </a:schemeClr>
                </a:solidFill>
              </a:rPr>
              <a:t>auf Kontakt.</a:t>
            </a:r>
          </a:p>
          <a:p>
            <a:pPr algn="ctr"/>
            <a:r>
              <a:rPr lang="de-DE" sz="1200" dirty="0">
                <a:solidFill>
                  <a:schemeClr val="accent4">
                    <a:lumMod val="50000"/>
                  </a:schemeClr>
                </a:solidFill>
              </a:rPr>
              <a:t>Gleich wie zurückgezogen </a:t>
            </a:r>
          </a:p>
          <a:p>
            <a:pPr algn="ctr"/>
            <a:r>
              <a:rPr lang="de-DE" sz="1200" dirty="0">
                <a:solidFill>
                  <a:schemeClr val="accent4">
                    <a:lumMod val="50000"/>
                  </a:schemeClr>
                </a:solidFill>
              </a:rPr>
              <a:t>und isoliert wir sein mögen und ungeachtet der Schwere des Traumas, das wir erlebt haben,</a:t>
            </a:r>
          </a:p>
          <a:p>
            <a:pPr algn="ctr"/>
            <a:r>
              <a:rPr lang="de-DE" sz="1200" dirty="0">
                <a:solidFill>
                  <a:schemeClr val="accent4">
                    <a:lumMod val="50000"/>
                  </a:schemeClr>
                </a:solidFill>
              </a:rPr>
              <a:t>gibt es – gerade so, wie eine Pflanze sich spontan auf die </a:t>
            </a:r>
            <a:r>
              <a:rPr lang="de-DE" sz="1200" dirty="0" smtClean="0">
                <a:solidFill>
                  <a:schemeClr val="accent4">
                    <a:lumMod val="50000"/>
                  </a:schemeClr>
                </a:solidFill>
              </a:rPr>
              <a:t>Sonne zubewegt </a:t>
            </a:r>
            <a:r>
              <a:rPr lang="de-DE" sz="1200" dirty="0">
                <a:solidFill>
                  <a:schemeClr val="accent4">
                    <a:lumMod val="50000"/>
                  </a:schemeClr>
                </a:solidFill>
              </a:rPr>
              <a:t>– </a:t>
            </a:r>
            <a:r>
              <a:rPr lang="de-DE" sz="1200" dirty="0" smtClean="0">
                <a:solidFill>
                  <a:schemeClr val="accent4">
                    <a:lumMod val="50000"/>
                  </a:schemeClr>
                </a:solidFill>
              </a:rPr>
              <a:t>in </a:t>
            </a:r>
            <a:r>
              <a:rPr lang="de-DE" sz="1200" dirty="0">
                <a:solidFill>
                  <a:schemeClr val="accent4">
                    <a:lumMod val="50000"/>
                  </a:schemeClr>
                </a:solidFill>
              </a:rPr>
              <a:t>jedem von uns auf der tiefsten Ebene einen</a:t>
            </a:r>
          </a:p>
          <a:p>
            <a:pPr algn="ctr"/>
            <a:r>
              <a:rPr lang="de-DE" sz="1200" dirty="0">
                <a:solidFill>
                  <a:schemeClr val="accent4">
                    <a:lumMod val="50000"/>
                  </a:schemeClr>
                </a:solidFill>
              </a:rPr>
              <a:t>Impuls Richtung Verbundenheit.“</a:t>
            </a:r>
          </a:p>
          <a:p>
            <a:pPr algn="ctr"/>
            <a:endParaRPr lang="de-DE" sz="1200" dirty="0">
              <a:solidFill>
                <a:schemeClr val="accent4">
                  <a:lumMod val="50000"/>
                </a:schemeClr>
              </a:solidFill>
            </a:endParaRPr>
          </a:p>
          <a:p>
            <a:pPr algn="ctr"/>
            <a:r>
              <a:rPr lang="de-DE" sz="1000" dirty="0" smtClean="0">
                <a:solidFill>
                  <a:schemeClr val="accent4">
                    <a:lumMod val="50000"/>
                  </a:schemeClr>
                </a:solidFill>
              </a:rPr>
              <a:t>Dr</a:t>
            </a:r>
            <a:r>
              <a:rPr lang="de-DE" sz="1000" dirty="0">
                <a:solidFill>
                  <a:schemeClr val="accent4">
                    <a:lumMod val="50000"/>
                  </a:schemeClr>
                </a:solidFill>
              </a:rPr>
              <a:t>. Laurence Heller, Begründer von NARM</a:t>
            </a:r>
          </a:p>
          <a:p>
            <a:pPr algn="ctr"/>
            <a:endParaRPr lang="de-DE" dirty="0"/>
          </a:p>
        </p:txBody>
      </p:sp>
      <p:pic>
        <p:nvPicPr>
          <p:cNvPr id="4098" name="Picture 2" descr="B:\Heilpraktiker Psych\Website-Text-Bilder\Eigene Fotos\Portrait Dörte\IMG-20190915-WA00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579607"/>
            <a:ext cx="2667000" cy="3533775"/>
          </a:xfrm>
          <a:prstGeom prst="rect">
            <a:avLst/>
          </a:prstGeom>
          <a:noFill/>
          <a:ln w="28575">
            <a:gradFill flip="none" rotWithShape="1">
              <a:gsLst>
                <a:gs pos="0">
                  <a:srgbClr val="C11546"/>
                </a:gs>
                <a:gs pos="55000">
                  <a:schemeClr val="accent1">
                    <a:tint val="44500"/>
                    <a:satMod val="160000"/>
                  </a:schemeClr>
                </a:gs>
                <a:gs pos="100000">
                  <a:schemeClr val="accent1">
                    <a:tint val="23500"/>
                    <a:satMod val="160000"/>
                  </a:schemeClr>
                </a:gs>
              </a:gsLst>
              <a:lin ang="2700000" scaled="1"/>
              <a:tileRect/>
            </a:gradFill>
          </a:ln>
          <a:extLst>
            <a:ext uri="{909E8E84-426E-40DD-AFC4-6F175D3DCCD1}">
              <a14:hiddenFill xmlns:a14="http://schemas.microsoft.com/office/drawing/2010/main">
                <a:solidFill>
                  <a:srgbClr val="FFFFFF"/>
                </a:solidFill>
              </a14:hiddenFill>
            </a:ext>
          </a:extLst>
        </p:spPr>
      </p:pic>
      <p:sp>
        <p:nvSpPr>
          <p:cNvPr id="3" name="Textfeld 2"/>
          <p:cNvSpPr txBox="1"/>
          <p:nvPr/>
        </p:nvSpPr>
        <p:spPr>
          <a:xfrm>
            <a:off x="13378" y="5614443"/>
            <a:ext cx="9130621" cy="123110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endParaRPr lang="de-DE" sz="1400" dirty="0" smtClean="0">
              <a:solidFill>
                <a:srgbClr val="66764C"/>
              </a:solidFill>
              <a:latin typeface="Comic Sans MS" panose="030F0702030302020204" pitchFamily="66" charset="0"/>
            </a:endParaRPr>
          </a:p>
          <a:p>
            <a:pPr algn="ctr"/>
            <a:r>
              <a:rPr lang="de-DE" sz="1400" dirty="0" smtClean="0">
                <a:solidFill>
                  <a:srgbClr val="66764C"/>
                </a:solidFill>
                <a:latin typeface="Comic Sans MS" panose="030F0702030302020204" pitchFamily="66" charset="0"/>
              </a:rPr>
              <a:t>Praxis </a:t>
            </a:r>
            <a:r>
              <a:rPr lang="de-DE" sz="1400" dirty="0">
                <a:solidFill>
                  <a:srgbClr val="66764C"/>
                </a:solidFill>
                <a:latin typeface="Comic Sans MS" panose="030F0702030302020204" pitchFamily="66" charset="0"/>
              </a:rPr>
              <a:t>für </a:t>
            </a:r>
            <a:r>
              <a:rPr lang="de-DE" sz="1400" dirty="0" smtClean="0">
                <a:solidFill>
                  <a:srgbClr val="66764C"/>
                </a:solidFill>
                <a:latin typeface="Comic Sans MS" panose="030F0702030302020204" pitchFamily="66" charset="0"/>
              </a:rPr>
              <a:t>Körperarbeit &amp; Traumatherapie - </a:t>
            </a:r>
            <a:r>
              <a:rPr lang="de-DE" sz="1400" dirty="0">
                <a:solidFill>
                  <a:srgbClr val="66764C"/>
                </a:solidFill>
                <a:latin typeface="Comic Sans MS" panose="030F0702030302020204" pitchFamily="66" charset="0"/>
              </a:rPr>
              <a:t>Dörte </a:t>
            </a:r>
            <a:r>
              <a:rPr lang="de-DE" sz="1400" dirty="0" err="1" smtClean="0">
                <a:solidFill>
                  <a:srgbClr val="66764C"/>
                </a:solidFill>
                <a:latin typeface="Comic Sans MS" panose="030F0702030302020204" pitchFamily="66" charset="0"/>
              </a:rPr>
              <a:t>Brügmann</a:t>
            </a:r>
            <a:r>
              <a:rPr lang="de-DE" sz="1400" dirty="0" smtClean="0">
                <a:solidFill>
                  <a:srgbClr val="66764C"/>
                </a:solidFill>
                <a:latin typeface="Comic Sans MS" panose="030F0702030302020204" pitchFamily="66" charset="0"/>
              </a:rPr>
              <a:t> - </a:t>
            </a:r>
            <a:r>
              <a:rPr lang="de-DE" sz="1400" dirty="0" err="1">
                <a:solidFill>
                  <a:srgbClr val="66764C"/>
                </a:solidFill>
                <a:latin typeface="Comic Sans MS" panose="030F0702030302020204" pitchFamily="66" charset="0"/>
              </a:rPr>
              <a:t>Drausnickstr</a:t>
            </a:r>
            <a:r>
              <a:rPr lang="de-DE" sz="1400" dirty="0">
                <a:solidFill>
                  <a:srgbClr val="66764C"/>
                </a:solidFill>
                <a:latin typeface="Comic Sans MS" panose="030F0702030302020204" pitchFamily="66" charset="0"/>
              </a:rPr>
              <a:t>. 8 -</a:t>
            </a:r>
            <a:r>
              <a:rPr lang="de-DE" sz="1400" dirty="0" smtClean="0">
                <a:solidFill>
                  <a:srgbClr val="66764C"/>
                </a:solidFill>
                <a:latin typeface="Comic Sans MS" panose="030F0702030302020204" pitchFamily="66" charset="0"/>
              </a:rPr>
              <a:t> </a:t>
            </a:r>
            <a:r>
              <a:rPr lang="de-DE" sz="1400" dirty="0">
                <a:solidFill>
                  <a:srgbClr val="66764C"/>
                </a:solidFill>
                <a:latin typeface="Comic Sans MS" panose="030F0702030302020204" pitchFamily="66" charset="0"/>
              </a:rPr>
              <a:t>91052 Erlangen</a:t>
            </a:r>
          </a:p>
          <a:p>
            <a:pPr algn="ctr"/>
            <a:r>
              <a:rPr lang="de-DE" sz="1400" dirty="0" smtClean="0">
                <a:solidFill>
                  <a:srgbClr val="66764C"/>
                </a:solidFill>
                <a:latin typeface="Comic Sans MS" panose="030F0702030302020204" pitchFamily="66" charset="0"/>
              </a:rPr>
              <a:t>   </a:t>
            </a:r>
            <a:endParaRPr lang="de-DE" sz="1400" dirty="0">
              <a:solidFill>
                <a:srgbClr val="66764C"/>
              </a:solidFill>
              <a:latin typeface="Comic Sans MS" panose="030F0702030302020204" pitchFamily="66" charset="0"/>
            </a:endParaRPr>
          </a:p>
          <a:p>
            <a:pPr algn="ctr"/>
            <a:r>
              <a:rPr lang="de-DE" sz="1400" dirty="0" smtClean="0">
                <a:solidFill>
                  <a:srgbClr val="66764C"/>
                </a:solidFill>
                <a:latin typeface="Comic Sans MS" panose="030F0702030302020204" pitchFamily="66" charset="0"/>
              </a:rPr>
              <a:t>Tel</a:t>
            </a:r>
            <a:r>
              <a:rPr lang="de-DE" sz="1400" dirty="0">
                <a:solidFill>
                  <a:srgbClr val="66764C"/>
                </a:solidFill>
                <a:latin typeface="Comic Sans MS" panose="030F0702030302020204" pitchFamily="66" charset="0"/>
              </a:rPr>
              <a:t>.: </a:t>
            </a:r>
            <a:r>
              <a:rPr lang="de-DE" sz="1400" dirty="0" smtClean="0">
                <a:solidFill>
                  <a:srgbClr val="66764C"/>
                </a:solidFill>
                <a:latin typeface="Comic Sans MS" panose="030F0702030302020204" pitchFamily="66" charset="0"/>
              </a:rPr>
              <a:t>01515 - 9178819           </a:t>
            </a:r>
            <a:r>
              <a:rPr lang="de-DE" sz="1400" u="sng" dirty="0" smtClean="0">
                <a:solidFill>
                  <a:srgbClr val="66764C"/>
                </a:solidFill>
                <a:latin typeface="Comic Sans MS" panose="030F0702030302020204" pitchFamily="66" charset="0"/>
                <a:hlinkClick r:id="rId5"/>
              </a:rPr>
              <a:t>kontakt@praxis-bruegmann.de</a:t>
            </a:r>
            <a:endParaRPr lang="de-DE" sz="1400" dirty="0">
              <a:solidFill>
                <a:srgbClr val="66764C"/>
              </a:solidFill>
              <a:latin typeface="Comic Sans MS" panose="030F0702030302020204" pitchFamily="66" charset="0"/>
            </a:endParaRPr>
          </a:p>
          <a:p>
            <a:endParaRPr lang="de-DE" dirty="0"/>
          </a:p>
        </p:txBody>
      </p:sp>
      <p:sp>
        <p:nvSpPr>
          <p:cNvPr id="6" name="Textfeld 5"/>
          <p:cNvSpPr txBox="1"/>
          <p:nvPr/>
        </p:nvSpPr>
        <p:spPr>
          <a:xfrm>
            <a:off x="3779912" y="4751364"/>
            <a:ext cx="3558218" cy="646331"/>
          </a:xfrm>
          <a:prstGeom prst="rect">
            <a:avLst/>
          </a:prstGeom>
          <a:noFill/>
        </p:spPr>
        <p:txBody>
          <a:bodyPr wrap="none" rtlCol="0">
            <a:spAutoFit/>
          </a:bodyPr>
          <a:lstStyle/>
          <a:p>
            <a:r>
              <a:rPr lang="de-DE" dirty="0" smtClean="0"/>
              <a:t>Unten als Abschluss von jeder Seite:</a:t>
            </a:r>
          </a:p>
          <a:p>
            <a:r>
              <a:rPr lang="de-DE" dirty="0" smtClean="0"/>
              <a:t>Punkte statt „-“ zw. Name und </a:t>
            </a:r>
            <a:r>
              <a:rPr lang="de-DE" dirty="0" err="1" smtClean="0"/>
              <a:t>Adr</a:t>
            </a:r>
            <a:endParaRPr lang="de-DE" dirty="0"/>
          </a:p>
        </p:txBody>
      </p:sp>
    </p:spTree>
    <p:extLst>
      <p:ext uri="{BB962C8B-B14F-4D97-AF65-F5344CB8AC3E}">
        <p14:creationId xmlns:p14="http://schemas.microsoft.com/office/powerpoint/2010/main" val="21682605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Heilpraktiker Psych\Website-Text-Bilder\Fotos download\Farn\plant-2388823_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60648"/>
            <a:ext cx="8856984"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101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B:\Heilpraktiker Psych\Website-Text-Bilder\Fotos download\Farn\fern-2332270_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519112"/>
            <a:ext cx="6096000" cy="435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238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B:\Heilpraktiker Psych\Website-Text-Bilder\Fotos download\Blüten\flowers-19830_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204" y="373606"/>
            <a:ext cx="6096000"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9787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B:\Heilpraktiker Psych\Website-Text-Bilder\Eigene Fotos\Farne\20230501_1342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409" r="580" b="18675"/>
          <a:stretch/>
        </p:blipFill>
        <p:spPr bwMode="auto">
          <a:xfrm>
            <a:off x="107504" y="124082"/>
            <a:ext cx="8928992" cy="4230806"/>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p:cNvSpPr txBox="1"/>
          <p:nvPr/>
        </p:nvSpPr>
        <p:spPr>
          <a:xfrm>
            <a:off x="1115616" y="5349895"/>
            <a:ext cx="7151926" cy="738664"/>
          </a:xfrm>
          <a:prstGeom prst="rect">
            <a:avLst/>
          </a:prstGeom>
          <a:noFill/>
        </p:spPr>
        <p:txBody>
          <a:bodyPr wrap="square" rtlCol="0">
            <a:spAutoFit/>
          </a:bodyPr>
          <a:lstStyle/>
          <a:p>
            <a:pPr algn="ctr"/>
            <a:r>
              <a:rPr lang="de-DE" sz="1400" dirty="0">
                <a:solidFill>
                  <a:srgbClr val="FF0000"/>
                </a:solidFill>
                <a:latin typeface="Comic Sans MS" panose="030F0702030302020204" pitchFamily="66" charset="0"/>
              </a:rPr>
              <a:t>"Der Schlüssel zur </a:t>
            </a:r>
            <a:r>
              <a:rPr lang="de-DE" sz="1400" dirty="0" err="1">
                <a:solidFill>
                  <a:srgbClr val="FF0000"/>
                </a:solidFill>
                <a:latin typeface="Comic Sans MS" panose="030F0702030302020204" pitchFamily="66" charset="0"/>
              </a:rPr>
              <a:t>Traumabewältigung</a:t>
            </a:r>
            <a:r>
              <a:rPr lang="de-DE" sz="1400" dirty="0">
                <a:solidFill>
                  <a:srgbClr val="FF0000"/>
                </a:solidFill>
                <a:latin typeface="Comic Sans MS" panose="030F0702030302020204" pitchFamily="66" charset="0"/>
              </a:rPr>
              <a:t> ist nicht, das Trauma wieder zu erleben, sondern neue Erfahrungen im Körper zu schaffen."</a:t>
            </a:r>
          </a:p>
          <a:p>
            <a:pPr algn="ctr"/>
            <a:r>
              <a:rPr lang="de-DE" sz="1400" dirty="0" smtClean="0">
                <a:solidFill>
                  <a:srgbClr val="FF0000"/>
                </a:solidFill>
                <a:latin typeface="Comic Sans MS" panose="030F0702030302020204" pitchFamily="66" charset="0"/>
              </a:rPr>
              <a:t>- Peter </a:t>
            </a:r>
            <a:r>
              <a:rPr lang="de-DE" sz="1400" dirty="0">
                <a:solidFill>
                  <a:srgbClr val="FF0000"/>
                </a:solidFill>
                <a:latin typeface="Comic Sans MS" panose="030F0702030302020204" pitchFamily="66" charset="0"/>
              </a:rPr>
              <a:t>Levine</a:t>
            </a:r>
          </a:p>
        </p:txBody>
      </p:sp>
      <p:sp>
        <p:nvSpPr>
          <p:cNvPr id="4" name="Ellipse 3"/>
          <p:cNvSpPr/>
          <p:nvPr/>
        </p:nvSpPr>
        <p:spPr>
          <a:xfrm>
            <a:off x="2411760" y="908720"/>
            <a:ext cx="3744416" cy="2232248"/>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dirty="0">
                <a:solidFill>
                  <a:srgbClr val="66764C"/>
                </a:solidFill>
                <a:latin typeface="Comic Sans MS" panose="030F0702030302020204" pitchFamily="66" charset="0"/>
              </a:rPr>
              <a:t>"Der Schlüssel </a:t>
            </a:r>
            <a:r>
              <a:rPr lang="de-DE" sz="1600" dirty="0" smtClean="0">
                <a:solidFill>
                  <a:srgbClr val="66764C"/>
                </a:solidFill>
                <a:latin typeface="Comic Sans MS" panose="030F0702030302020204" pitchFamily="66" charset="0"/>
              </a:rPr>
              <a:t>zur </a:t>
            </a:r>
            <a:r>
              <a:rPr lang="de-DE" sz="1600" dirty="0" err="1">
                <a:solidFill>
                  <a:srgbClr val="66764C"/>
                </a:solidFill>
                <a:latin typeface="Comic Sans MS" panose="030F0702030302020204" pitchFamily="66" charset="0"/>
              </a:rPr>
              <a:t>Traumabewältigung</a:t>
            </a:r>
            <a:r>
              <a:rPr lang="de-DE" sz="1600" dirty="0">
                <a:solidFill>
                  <a:srgbClr val="66764C"/>
                </a:solidFill>
                <a:latin typeface="Comic Sans MS" panose="030F0702030302020204" pitchFamily="66" charset="0"/>
              </a:rPr>
              <a:t> ist nicht, das Trauma wieder zu erleben, sondern neue Erfahrungen im Körper zu schaffen."</a:t>
            </a:r>
          </a:p>
          <a:p>
            <a:pPr algn="ctr"/>
            <a:r>
              <a:rPr lang="de-DE" sz="1200" dirty="0">
                <a:solidFill>
                  <a:srgbClr val="66764C"/>
                </a:solidFill>
                <a:latin typeface="Comic Sans MS" panose="030F0702030302020204" pitchFamily="66" charset="0"/>
              </a:rPr>
              <a:t>- Peter Levine</a:t>
            </a:r>
          </a:p>
        </p:txBody>
      </p:sp>
    </p:spTree>
    <p:extLst>
      <p:ext uri="{BB962C8B-B14F-4D97-AF65-F5344CB8AC3E}">
        <p14:creationId xmlns:p14="http://schemas.microsoft.com/office/powerpoint/2010/main" val="25351202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B:\Heilpraktiker Psych\Website-Text-Bilder\Fotos download\Farn\fern-2332262_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632"/>
            <a:ext cx="9144000" cy="4248472"/>
          </a:xfrm>
          <a:prstGeom prst="rect">
            <a:avLst/>
          </a:prstGeom>
          <a:noFill/>
          <a:extLst>
            <a:ext uri="{909E8E84-426E-40DD-AFC4-6F175D3DCCD1}">
              <a14:hiddenFill xmlns:a14="http://schemas.microsoft.com/office/drawing/2010/main">
                <a:solidFill>
                  <a:srgbClr val="FFFFFF"/>
                </a:solidFill>
              </a14:hiddenFill>
            </a:ext>
          </a:extLst>
        </p:spPr>
      </p:pic>
      <p:sp>
        <p:nvSpPr>
          <p:cNvPr id="3" name="Abgerundetes Rechteck 2"/>
          <p:cNvSpPr/>
          <p:nvPr/>
        </p:nvSpPr>
        <p:spPr>
          <a:xfrm>
            <a:off x="3851920" y="3861048"/>
            <a:ext cx="4176464" cy="1440160"/>
          </a:xfrm>
          <a:prstGeom prst="roundRect">
            <a:avLst/>
          </a:prstGeom>
          <a:ln w="19050">
            <a:gradFill>
              <a:gsLst>
                <a:gs pos="0">
                  <a:srgbClr val="DDEBCF"/>
                </a:gs>
                <a:gs pos="50000">
                  <a:srgbClr val="9CB86E"/>
                </a:gs>
                <a:gs pos="100000">
                  <a:srgbClr val="156B13"/>
                </a:gs>
              </a:gsLst>
              <a:lin ang="5400000" scaled="0"/>
            </a:gradFill>
          </a:ln>
          <a:effectLst>
            <a:outerShdw blurRad="50800" dist="38100" dir="8100000" algn="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endParaRPr lang="de-DE" dirty="0" smtClean="0"/>
          </a:p>
          <a:p>
            <a:pPr algn="ctr"/>
            <a:r>
              <a:rPr lang="de-DE" sz="1600" dirty="0" smtClean="0">
                <a:solidFill>
                  <a:srgbClr val="66764C"/>
                </a:solidFill>
                <a:latin typeface="Comic Sans MS" panose="030F0702030302020204" pitchFamily="66" charset="0"/>
              </a:rPr>
              <a:t>„</a:t>
            </a:r>
            <a:r>
              <a:rPr lang="de-DE" sz="1600" dirty="0" err="1">
                <a:solidFill>
                  <a:srgbClr val="66764C"/>
                </a:solidFill>
                <a:latin typeface="Comic Sans MS" panose="030F0702030302020204" pitchFamily="66" charset="0"/>
              </a:rPr>
              <a:t>There</a:t>
            </a:r>
            <a:r>
              <a:rPr lang="de-DE" sz="1600" dirty="0">
                <a:solidFill>
                  <a:srgbClr val="66764C"/>
                </a:solidFill>
                <a:latin typeface="Comic Sans MS" panose="030F0702030302020204" pitchFamily="66" charset="0"/>
              </a:rPr>
              <a:t> </a:t>
            </a:r>
            <a:r>
              <a:rPr lang="de-DE" sz="1600" dirty="0" err="1">
                <a:solidFill>
                  <a:srgbClr val="66764C"/>
                </a:solidFill>
                <a:latin typeface="Comic Sans MS" panose="030F0702030302020204" pitchFamily="66" charset="0"/>
              </a:rPr>
              <a:t>is</a:t>
            </a:r>
            <a:r>
              <a:rPr lang="de-DE" sz="1600" dirty="0">
                <a:solidFill>
                  <a:srgbClr val="66764C"/>
                </a:solidFill>
                <a:latin typeface="Comic Sans MS" panose="030F0702030302020204" pitchFamily="66" charset="0"/>
              </a:rPr>
              <a:t> </a:t>
            </a:r>
            <a:r>
              <a:rPr lang="de-DE" sz="1600" dirty="0" err="1">
                <a:solidFill>
                  <a:srgbClr val="66764C"/>
                </a:solidFill>
                <a:latin typeface="Comic Sans MS" panose="030F0702030302020204" pitchFamily="66" charset="0"/>
              </a:rPr>
              <a:t>something</a:t>
            </a:r>
            <a:r>
              <a:rPr lang="de-DE" sz="1600" dirty="0">
                <a:solidFill>
                  <a:srgbClr val="66764C"/>
                </a:solidFill>
                <a:latin typeface="Comic Sans MS" panose="030F0702030302020204" pitchFamily="66" charset="0"/>
              </a:rPr>
              <a:t> </a:t>
            </a:r>
            <a:r>
              <a:rPr lang="de-DE" sz="1600" dirty="0" err="1">
                <a:solidFill>
                  <a:srgbClr val="66764C"/>
                </a:solidFill>
                <a:latin typeface="Comic Sans MS" panose="030F0702030302020204" pitchFamily="66" charset="0"/>
              </a:rPr>
              <a:t>universaly</a:t>
            </a:r>
            <a:r>
              <a:rPr lang="de-DE" sz="1600" dirty="0">
                <a:solidFill>
                  <a:srgbClr val="66764C"/>
                </a:solidFill>
                <a:latin typeface="Comic Sans MS" panose="030F0702030302020204" pitchFamily="66" charset="0"/>
              </a:rPr>
              <a:t> </a:t>
            </a:r>
            <a:r>
              <a:rPr lang="de-DE" sz="1600" dirty="0" err="1">
                <a:solidFill>
                  <a:srgbClr val="66764C"/>
                </a:solidFill>
                <a:latin typeface="Comic Sans MS" panose="030F0702030302020204" pitchFamily="66" charset="0"/>
              </a:rPr>
              <a:t>healing</a:t>
            </a:r>
            <a:endParaRPr lang="de-DE" sz="1600" dirty="0">
              <a:solidFill>
                <a:srgbClr val="66764C"/>
              </a:solidFill>
              <a:latin typeface="Comic Sans MS" panose="030F0702030302020204" pitchFamily="66" charset="0"/>
            </a:endParaRPr>
          </a:p>
          <a:p>
            <a:pPr algn="ctr"/>
            <a:r>
              <a:rPr lang="de-DE" sz="1600" dirty="0" err="1">
                <a:solidFill>
                  <a:srgbClr val="66764C"/>
                </a:solidFill>
                <a:latin typeface="Comic Sans MS" panose="030F0702030302020204" pitchFamily="66" charset="0"/>
              </a:rPr>
              <a:t>about</a:t>
            </a:r>
            <a:r>
              <a:rPr lang="de-DE" sz="1600" dirty="0">
                <a:solidFill>
                  <a:srgbClr val="66764C"/>
                </a:solidFill>
                <a:latin typeface="Comic Sans MS" panose="030F0702030302020204" pitchFamily="66" charset="0"/>
              </a:rPr>
              <a:t> </a:t>
            </a:r>
            <a:r>
              <a:rPr lang="de-DE" sz="1600" dirty="0" err="1">
                <a:solidFill>
                  <a:srgbClr val="66764C"/>
                </a:solidFill>
                <a:latin typeface="Comic Sans MS" panose="030F0702030302020204" pitchFamily="66" charset="0"/>
              </a:rPr>
              <a:t>sharing</a:t>
            </a:r>
            <a:r>
              <a:rPr lang="de-DE" sz="1600" dirty="0">
                <a:solidFill>
                  <a:srgbClr val="66764C"/>
                </a:solidFill>
                <a:latin typeface="Comic Sans MS" panose="030F0702030302020204" pitchFamily="66" charset="0"/>
              </a:rPr>
              <a:t> </a:t>
            </a:r>
            <a:r>
              <a:rPr lang="de-DE" sz="1600" dirty="0" err="1">
                <a:solidFill>
                  <a:srgbClr val="66764C"/>
                </a:solidFill>
                <a:latin typeface="Comic Sans MS" panose="030F0702030302020204" pitchFamily="66" charset="0"/>
              </a:rPr>
              <a:t>your</a:t>
            </a:r>
            <a:r>
              <a:rPr lang="de-DE" sz="1600" dirty="0">
                <a:solidFill>
                  <a:srgbClr val="66764C"/>
                </a:solidFill>
                <a:latin typeface="Comic Sans MS" panose="030F0702030302020204" pitchFamily="66" charset="0"/>
              </a:rPr>
              <a:t> </a:t>
            </a:r>
            <a:r>
              <a:rPr lang="de-DE" sz="1600" dirty="0" err="1">
                <a:solidFill>
                  <a:srgbClr val="66764C"/>
                </a:solidFill>
                <a:latin typeface="Comic Sans MS" panose="030F0702030302020204" pitchFamily="66" charset="0"/>
              </a:rPr>
              <a:t>truth</a:t>
            </a:r>
            <a:r>
              <a:rPr lang="de-DE" sz="1600" dirty="0">
                <a:solidFill>
                  <a:srgbClr val="66764C"/>
                </a:solidFill>
                <a:latin typeface="Comic Sans MS" panose="030F0702030302020204" pitchFamily="66" charset="0"/>
              </a:rPr>
              <a:t> in </a:t>
            </a:r>
            <a:r>
              <a:rPr lang="de-DE" sz="1600" dirty="0" err="1">
                <a:solidFill>
                  <a:srgbClr val="66764C"/>
                </a:solidFill>
                <a:latin typeface="Comic Sans MS" panose="030F0702030302020204" pitchFamily="66" charset="0"/>
              </a:rPr>
              <a:t>the</a:t>
            </a:r>
            <a:r>
              <a:rPr lang="de-DE" sz="1600" dirty="0">
                <a:solidFill>
                  <a:srgbClr val="66764C"/>
                </a:solidFill>
                <a:latin typeface="Comic Sans MS" panose="030F0702030302020204" pitchFamily="66" charset="0"/>
              </a:rPr>
              <a:t> </a:t>
            </a:r>
            <a:r>
              <a:rPr lang="de-DE" sz="1600" dirty="0" err="1">
                <a:solidFill>
                  <a:srgbClr val="66764C"/>
                </a:solidFill>
                <a:latin typeface="Comic Sans MS" panose="030F0702030302020204" pitchFamily="66" charset="0"/>
              </a:rPr>
              <a:t>eyes</a:t>
            </a:r>
            <a:r>
              <a:rPr lang="de-DE" sz="1600" dirty="0">
                <a:solidFill>
                  <a:srgbClr val="66764C"/>
                </a:solidFill>
                <a:latin typeface="Comic Sans MS" panose="030F0702030302020204" pitchFamily="66" charset="0"/>
              </a:rPr>
              <a:t> </a:t>
            </a:r>
          </a:p>
          <a:p>
            <a:pPr algn="ctr"/>
            <a:r>
              <a:rPr lang="de-DE" sz="1600" dirty="0" err="1">
                <a:solidFill>
                  <a:srgbClr val="66764C"/>
                </a:solidFill>
                <a:latin typeface="Comic Sans MS" panose="030F0702030302020204" pitchFamily="66" charset="0"/>
              </a:rPr>
              <a:t>of</a:t>
            </a:r>
            <a:r>
              <a:rPr lang="de-DE" sz="1600" dirty="0">
                <a:solidFill>
                  <a:srgbClr val="66764C"/>
                </a:solidFill>
                <a:latin typeface="Comic Sans MS" panose="030F0702030302020204" pitchFamily="66" charset="0"/>
              </a:rPr>
              <a:t> </a:t>
            </a:r>
            <a:r>
              <a:rPr lang="de-DE" sz="1600" dirty="0" err="1">
                <a:solidFill>
                  <a:srgbClr val="66764C"/>
                </a:solidFill>
                <a:latin typeface="Comic Sans MS" panose="030F0702030302020204" pitchFamily="66" charset="0"/>
              </a:rPr>
              <a:t>somebody</a:t>
            </a:r>
            <a:r>
              <a:rPr lang="de-DE" sz="1600" dirty="0">
                <a:solidFill>
                  <a:srgbClr val="66764C"/>
                </a:solidFill>
                <a:latin typeface="Comic Sans MS" panose="030F0702030302020204" pitchFamily="66" charset="0"/>
              </a:rPr>
              <a:t> </a:t>
            </a:r>
            <a:r>
              <a:rPr lang="de-DE" sz="1600" dirty="0" err="1">
                <a:solidFill>
                  <a:srgbClr val="66764C"/>
                </a:solidFill>
                <a:latin typeface="Comic Sans MS" panose="030F0702030302020204" pitchFamily="66" charset="0"/>
              </a:rPr>
              <a:t>you</a:t>
            </a:r>
            <a:r>
              <a:rPr lang="de-DE" sz="1600" dirty="0">
                <a:solidFill>
                  <a:srgbClr val="66764C"/>
                </a:solidFill>
                <a:latin typeface="Comic Sans MS" panose="030F0702030302020204" pitchFamily="66" charset="0"/>
              </a:rPr>
              <a:t> </a:t>
            </a:r>
            <a:r>
              <a:rPr lang="de-DE" sz="1600" dirty="0" err="1">
                <a:solidFill>
                  <a:srgbClr val="66764C"/>
                </a:solidFill>
                <a:latin typeface="Comic Sans MS" panose="030F0702030302020204" pitchFamily="66" charset="0"/>
              </a:rPr>
              <a:t>trust</a:t>
            </a:r>
            <a:r>
              <a:rPr lang="de-DE" sz="1600" dirty="0">
                <a:solidFill>
                  <a:srgbClr val="66764C"/>
                </a:solidFill>
                <a:latin typeface="Comic Sans MS" panose="030F0702030302020204" pitchFamily="66" charset="0"/>
              </a:rPr>
              <a:t>.“</a:t>
            </a:r>
          </a:p>
          <a:p>
            <a:pPr algn="ctr"/>
            <a:r>
              <a:rPr lang="de-DE" sz="1400" dirty="0">
                <a:solidFill>
                  <a:srgbClr val="66764C"/>
                </a:solidFill>
                <a:latin typeface="Comic Sans MS" panose="030F0702030302020204" pitchFamily="66" charset="0"/>
              </a:rPr>
              <a:t>- Terry Levi</a:t>
            </a:r>
          </a:p>
          <a:p>
            <a:pPr algn="ctr"/>
            <a:endParaRPr lang="de-DE" dirty="0"/>
          </a:p>
        </p:txBody>
      </p:sp>
      <p:sp>
        <p:nvSpPr>
          <p:cNvPr id="4" name="Textfeld 3"/>
          <p:cNvSpPr txBox="1"/>
          <p:nvPr/>
        </p:nvSpPr>
        <p:spPr>
          <a:xfrm>
            <a:off x="771004" y="5589240"/>
            <a:ext cx="2360836" cy="369332"/>
          </a:xfrm>
          <a:prstGeom prst="rect">
            <a:avLst/>
          </a:prstGeom>
          <a:noFill/>
        </p:spPr>
        <p:txBody>
          <a:bodyPr wrap="square" rtlCol="0">
            <a:spAutoFit/>
          </a:bodyPr>
          <a:lstStyle/>
          <a:p>
            <a:r>
              <a:rPr lang="de-DE" dirty="0" smtClean="0"/>
              <a:t>Spruch Deutsch?...</a:t>
            </a:r>
            <a:endParaRPr lang="de-DE" dirty="0"/>
          </a:p>
        </p:txBody>
      </p:sp>
    </p:spTree>
    <p:extLst>
      <p:ext uri="{BB962C8B-B14F-4D97-AF65-F5344CB8AC3E}">
        <p14:creationId xmlns:p14="http://schemas.microsoft.com/office/powerpoint/2010/main" val="1857998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B:\Heilpraktiker Psych\Website-Text-Bilder\Fotos download\Farn\fern-2332262_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632"/>
            <a:ext cx="9144000" cy="4176464"/>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p:cNvSpPr txBox="1"/>
          <p:nvPr/>
        </p:nvSpPr>
        <p:spPr>
          <a:xfrm>
            <a:off x="395536" y="5967864"/>
            <a:ext cx="3368230" cy="738664"/>
          </a:xfrm>
          <a:prstGeom prst="rect">
            <a:avLst/>
          </a:prstGeom>
          <a:noFill/>
        </p:spPr>
        <p:txBody>
          <a:bodyPr wrap="none" rtlCol="0">
            <a:spAutoFit/>
          </a:bodyPr>
          <a:lstStyle/>
          <a:p>
            <a:r>
              <a:rPr lang="en-US" sz="1400" i="1" dirty="0">
                <a:solidFill>
                  <a:srgbClr val="FFC000"/>
                </a:solidFill>
                <a:latin typeface="Comic Sans MS" panose="030F0702030302020204" pitchFamily="66" charset="0"/>
                <a:ea typeface="Arial Unicode MS" panose="020B0604020202020204" pitchFamily="34" charset="-128"/>
                <a:cs typeface="Arial Unicode MS" panose="020B0604020202020204" pitchFamily="34" charset="-128"/>
              </a:rPr>
              <a:t>"If you want to improve the </a:t>
            </a:r>
            <a:r>
              <a:rPr lang="en-US" sz="1400" i="1" dirty="0" smtClean="0">
                <a:solidFill>
                  <a:srgbClr val="FFC000"/>
                </a:solidFill>
                <a:latin typeface="Comic Sans MS" panose="030F0702030302020204" pitchFamily="66" charset="0"/>
                <a:ea typeface="Arial Unicode MS" panose="020B0604020202020204" pitchFamily="34" charset="-128"/>
                <a:cs typeface="Arial Unicode MS" panose="020B0604020202020204" pitchFamily="34" charset="-128"/>
              </a:rPr>
              <a:t>world,</a:t>
            </a:r>
          </a:p>
          <a:p>
            <a:r>
              <a:rPr lang="en-US" sz="1400" i="1" dirty="0" smtClean="0">
                <a:solidFill>
                  <a:srgbClr val="FFC000"/>
                </a:solidFill>
                <a:latin typeface="Comic Sans MS" panose="030F0702030302020204" pitchFamily="66" charset="0"/>
                <a:ea typeface="Arial Unicode MS" panose="020B0604020202020204" pitchFamily="34" charset="-128"/>
                <a:cs typeface="Arial Unicode MS" panose="020B0604020202020204" pitchFamily="34" charset="-128"/>
              </a:rPr>
              <a:t>start </a:t>
            </a:r>
            <a:r>
              <a:rPr lang="en-US" sz="1400" i="1" dirty="0">
                <a:solidFill>
                  <a:srgbClr val="FFC000"/>
                </a:solidFill>
                <a:latin typeface="Comic Sans MS" panose="030F0702030302020204" pitchFamily="66" charset="0"/>
                <a:ea typeface="Arial Unicode MS" panose="020B0604020202020204" pitchFamily="34" charset="-128"/>
                <a:cs typeface="Arial Unicode MS" panose="020B0604020202020204" pitchFamily="34" charset="-128"/>
              </a:rPr>
              <a:t>by making people feel safer"</a:t>
            </a:r>
            <a:r>
              <a:rPr lang="en-US" sz="1400" dirty="0">
                <a:solidFill>
                  <a:srgbClr val="FFC000"/>
                </a:solidFill>
                <a:latin typeface="Comic Sans MS" panose="030F0702030302020204" pitchFamily="66" charset="0"/>
                <a:ea typeface="Arial Unicode MS" panose="020B0604020202020204" pitchFamily="34" charset="-128"/>
                <a:cs typeface="Arial Unicode MS" panose="020B0604020202020204" pitchFamily="34" charset="-128"/>
              </a:rPr>
              <a:t> </a:t>
            </a:r>
            <a:endParaRPr lang="de-DE" sz="1400" dirty="0">
              <a:solidFill>
                <a:srgbClr val="FFC000"/>
              </a:solidFill>
              <a:latin typeface="Comic Sans MS" panose="030F0702030302020204" pitchFamily="66" charset="0"/>
              <a:ea typeface="Arial Unicode MS" panose="020B0604020202020204" pitchFamily="34" charset="-128"/>
              <a:cs typeface="Arial Unicode MS" panose="020B0604020202020204" pitchFamily="34" charset="-128"/>
            </a:endParaRPr>
          </a:p>
          <a:p>
            <a:pPr algn="ctr"/>
            <a:r>
              <a:rPr lang="de-DE" sz="1400" dirty="0" smtClean="0">
                <a:solidFill>
                  <a:srgbClr val="FFC000"/>
                </a:solidFill>
                <a:latin typeface="Comic Sans MS" panose="030F0702030302020204" pitchFamily="66" charset="0"/>
                <a:ea typeface="Arial Unicode MS" panose="020B0604020202020204" pitchFamily="34" charset="-128"/>
                <a:cs typeface="Arial Unicode MS" panose="020B0604020202020204" pitchFamily="34" charset="-128"/>
              </a:rPr>
              <a:t>Stephen </a:t>
            </a:r>
            <a:r>
              <a:rPr lang="de-DE" sz="1400" dirty="0" err="1" smtClean="0">
                <a:solidFill>
                  <a:srgbClr val="FFC000"/>
                </a:solidFill>
                <a:latin typeface="Comic Sans MS" panose="030F0702030302020204" pitchFamily="66" charset="0"/>
                <a:ea typeface="Arial Unicode MS" panose="020B0604020202020204" pitchFamily="34" charset="-128"/>
                <a:cs typeface="Arial Unicode MS" panose="020B0604020202020204" pitchFamily="34" charset="-128"/>
              </a:rPr>
              <a:t>Porges</a:t>
            </a:r>
            <a:endParaRPr lang="de-DE" sz="1400" dirty="0">
              <a:solidFill>
                <a:srgbClr val="FFC000"/>
              </a:solidFill>
              <a:latin typeface="Comic Sans MS" panose="030F0702030302020204" pitchFamily="66" charset="0"/>
              <a:ea typeface="Arial Unicode MS" panose="020B0604020202020204" pitchFamily="34" charset="-128"/>
              <a:cs typeface="Arial Unicode MS" panose="020B0604020202020204" pitchFamily="34" charset="-128"/>
            </a:endParaRPr>
          </a:p>
        </p:txBody>
      </p:sp>
      <p:sp>
        <p:nvSpPr>
          <p:cNvPr id="3" name="Abgerundetes Rechteck 2"/>
          <p:cNvSpPr/>
          <p:nvPr/>
        </p:nvSpPr>
        <p:spPr>
          <a:xfrm>
            <a:off x="4788024" y="3861048"/>
            <a:ext cx="3600400" cy="1152128"/>
          </a:xfrm>
          <a:prstGeom prst="roundRect">
            <a:avLst/>
          </a:prstGeom>
          <a:ln>
            <a:gradFill>
              <a:gsLst>
                <a:gs pos="0">
                  <a:srgbClr val="DDEBCF"/>
                </a:gs>
                <a:gs pos="50000">
                  <a:srgbClr val="9CB86E"/>
                </a:gs>
                <a:gs pos="100000">
                  <a:srgbClr val="156B13"/>
                </a:gs>
              </a:gsLst>
              <a:lin ang="5400000" scaled="0"/>
            </a:gradFill>
          </a:ln>
        </p:spPr>
        <p:style>
          <a:lnRef idx="1">
            <a:schemeClr val="accent3"/>
          </a:lnRef>
          <a:fillRef idx="2">
            <a:schemeClr val="accent3"/>
          </a:fillRef>
          <a:effectRef idx="1">
            <a:schemeClr val="accent3"/>
          </a:effectRef>
          <a:fontRef idx="minor">
            <a:schemeClr val="dk1"/>
          </a:fontRef>
        </p:style>
        <p:txBody>
          <a:bodyPr rtlCol="0" anchor="ctr"/>
          <a:lstStyle/>
          <a:p>
            <a:endParaRPr lang="en-US" sz="1600" i="1" dirty="0" smtClean="0">
              <a:solidFill>
                <a:srgbClr val="FFC000"/>
              </a:solidFill>
              <a:latin typeface="Comic Sans MS" panose="030F0702030302020204" pitchFamily="66" charset="0"/>
              <a:ea typeface="Arial Unicode MS" panose="020B0604020202020204" pitchFamily="34" charset="-128"/>
              <a:cs typeface="Arial Unicode MS" panose="020B0604020202020204" pitchFamily="34" charset="-128"/>
            </a:endParaRPr>
          </a:p>
          <a:p>
            <a:r>
              <a:rPr lang="en-US" sz="1600" i="1" dirty="0" smtClean="0">
                <a:solidFill>
                  <a:srgbClr val="66764C"/>
                </a:solidFill>
                <a:latin typeface="Comic Sans MS" panose="030F0702030302020204" pitchFamily="66" charset="0"/>
                <a:ea typeface="Arial Unicode MS" panose="020B0604020202020204" pitchFamily="34" charset="-128"/>
                <a:cs typeface="Arial Unicode MS" panose="020B0604020202020204" pitchFamily="34" charset="-128"/>
              </a:rPr>
              <a:t>“If </a:t>
            </a:r>
            <a:r>
              <a:rPr lang="en-US" sz="1600" i="1" dirty="0">
                <a:solidFill>
                  <a:srgbClr val="66764C"/>
                </a:solidFill>
                <a:latin typeface="Comic Sans MS" panose="030F0702030302020204" pitchFamily="66" charset="0"/>
                <a:ea typeface="Arial Unicode MS" panose="020B0604020202020204" pitchFamily="34" charset="-128"/>
                <a:cs typeface="Arial Unicode MS" panose="020B0604020202020204" pitchFamily="34" charset="-128"/>
              </a:rPr>
              <a:t>you want to improve the world,</a:t>
            </a:r>
          </a:p>
          <a:p>
            <a:r>
              <a:rPr lang="en-US" sz="1600" i="1" dirty="0">
                <a:solidFill>
                  <a:srgbClr val="66764C"/>
                </a:solidFill>
                <a:latin typeface="Comic Sans MS" panose="030F0702030302020204" pitchFamily="66" charset="0"/>
                <a:ea typeface="Arial Unicode MS" panose="020B0604020202020204" pitchFamily="34" charset="-128"/>
                <a:cs typeface="Arial Unicode MS" panose="020B0604020202020204" pitchFamily="34" charset="-128"/>
              </a:rPr>
              <a:t>start by making people feel safer"</a:t>
            </a:r>
            <a:r>
              <a:rPr lang="en-US" sz="1600" dirty="0">
                <a:solidFill>
                  <a:srgbClr val="66764C"/>
                </a:solidFill>
                <a:latin typeface="Comic Sans MS" panose="030F0702030302020204" pitchFamily="66" charset="0"/>
                <a:ea typeface="Arial Unicode MS" panose="020B0604020202020204" pitchFamily="34" charset="-128"/>
                <a:cs typeface="Arial Unicode MS" panose="020B0604020202020204" pitchFamily="34" charset="-128"/>
              </a:rPr>
              <a:t> </a:t>
            </a:r>
            <a:endParaRPr lang="de-DE" sz="1600" dirty="0">
              <a:solidFill>
                <a:srgbClr val="66764C"/>
              </a:solidFill>
              <a:latin typeface="Comic Sans MS" panose="030F0702030302020204" pitchFamily="66" charset="0"/>
              <a:ea typeface="Arial Unicode MS" panose="020B0604020202020204" pitchFamily="34" charset="-128"/>
              <a:cs typeface="Arial Unicode MS" panose="020B0604020202020204" pitchFamily="34" charset="-128"/>
            </a:endParaRPr>
          </a:p>
          <a:p>
            <a:pPr algn="ctr"/>
            <a:endParaRPr lang="de-DE" sz="1200" dirty="0">
              <a:solidFill>
                <a:srgbClr val="66764C"/>
              </a:solidFill>
              <a:latin typeface="Comic Sans MS" panose="030F0702030302020204" pitchFamily="66" charset="0"/>
              <a:ea typeface="Arial Unicode MS" panose="020B0604020202020204" pitchFamily="34" charset="-128"/>
              <a:cs typeface="Arial Unicode MS" panose="020B0604020202020204" pitchFamily="34" charset="-128"/>
            </a:endParaRPr>
          </a:p>
          <a:p>
            <a:pPr algn="ctr"/>
            <a:r>
              <a:rPr lang="de-DE" sz="1200" dirty="0" smtClean="0">
                <a:solidFill>
                  <a:srgbClr val="66764C"/>
                </a:solidFill>
                <a:latin typeface="Comic Sans MS" panose="030F0702030302020204" pitchFamily="66" charset="0"/>
                <a:ea typeface="Arial Unicode MS" panose="020B0604020202020204" pitchFamily="34" charset="-128"/>
                <a:cs typeface="Arial Unicode MS" panose="020B0604020202020204" pitchFamily="34" charset="-128"/>
              </a:rPr>
              <a:t>Stephen </a:t>
            </a:r>
            <a:r>
              <a:rPr lang="de-DE" sz="1200" dirty="0" err="1">
                <a:solidFill>
                  <a:srgbClr val="66764C"/>
                </a:solidFill>
                <a:latin typeface="Comic Sans MS" panose="030F0702030302020204" pitchFamily="66" charset="0"/>
                <a:ea typeface="Arial Unicode MS" panose="020B0604020202020204" pitchFamily="34" charset="-128"/>
                <a:cs typeface="Arial Unicode MS" panose="020B0604020202020204" pitchFamily="34" charset="-128"/>
              </a:rPr>
              <a:t>Porges</a:t>
            </a:r>
            <a:endParaRPr lang="de-DE" sz="1200" dirty="0">
              <a:solidFill>
                <a:srgbClr val="66764C"/>
              </a:solidFill>
              <a:latin typeface="Comic Sans MS" panose="030F0702030302020204" pitchFamily="66" charset="0"/>
              <a:ea typeface="Arial Unicode MS" panose="020B0604020202020204" pitchFamily="34" charset="-128"/>
              <a:cs typeface="Arial Unicode MS" panose="020B0604020202020204" pitchFamily="34" charset="-128"/>
            </a:endParaRPr>
          </a:p>
          <a:p>
            <a:pPr algn="ctr"/>
            <a:endParaRPr lang="de-DE" dirty="0"/>
          </a:p>
        </p:txBody>
      </p:sp>
    </p:spTree>
    <p:extLst>
      <p:ext uri="{BB962C8B-B14F-4D97-AF65-F5344CB8AC3E}">
        <p14:creationId xmlns:p14="http://schemas.microsoft.com/office/powerpoint/2010/main" val="21122900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B:\Heilpraktiker Psych\Website-Text-Bilder\nach Anmeldg Fotos Pixabay\sunflowers-3792914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68" y="61809"/>
            <a:ext cx="8913790" cy="3177588"/>
          </a:xfrm>
          <a:prstGeom prst="rect">
            <a:avLst/>
          </a:prstGeom>
          <a:noFill/>
          <a:extLst>
            <a:ext uri="{909E8E84-426E-40DD-AFC4-6F175D3DCCD1}">
              <a14:hiddenFill xmlns:a14="http://schemas.microsoft.com/office/drawing/2010/main">
                <a:solidFill>
                  <a:srgbClr val="FFFFFF"/>
                </a:solidFill>
              </a14:hiddenFill>
            </a:ext>
          </a:extLst>
        </p:spPr>
      </p:pic>
      <p:sp>
        <p:nvSpPr>
          <p:cNvPr id="2" name="Abgerundetes Rechteck 1"/>
          <p:cNvSpPr/>
          <p:nvPr/>
        </p:nvSpPr>
        <p:spPr>
          <a:xfrm>
            <a:off x="3779912" y="2276872"/>
            <a:ext cx="4176464" cy="1512168"/>
          </a:xfrm>
          <a:prstGeom prst="roundRect">
            <a:avLst/>
          </a:prstGeom>
          <a:gradFill flip="none" rotWithShape="1">
            <a:gsLst>
              <a:gs pos="0">
                <a:srgbClr val="CCCF3D">
                  <a:tint val="66000"/>
                  <a:satMod val="160000"/>
                </a:srgbClr>
              </a:gs>
              <a:gs pos="50000">
                <a:srgbClr val="CCCF3D">
                  <a:tint val="44500"/>
                  <a:satMod val="160000"/>
                </a:srgbClr>
              </a:gs>
              <a:gs pos="100000">
                <a:srgbClr val="CCCF3D">
                  <a:tint val="23500"/>
                  <a:satMod val="160000"/>
                </a:srgbClr>
              </a:gs>
            </a:gsLst>
            <a:lin ang="0" scaled="1"/>
            <a:tileRect/>
          </a:gradFill>
          <a:ln>
            <a:gradFill>
              <a:gsLst>
                <a:gs pos="0">
                  <a:srgbClr val="DDEBCF"/>
                </a:gs>
                <a:gs pos="50000">
                  <a:srgbClr val="9CB86E"/>
                </a:gs>
                <a:gs pos="100000">
                  <a:srgbClr val="156B13"/>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2">
                    <a:lumMod val="50000"/>
                  </a:schemeClr>
                </a:solidFill>
              </a:rPr>
              <a:t>„Resilienz ist die Fähigkeit, sich von Stressenergie im Körper nicht überwältigen oder lähmen zu lassen, sondern zu lernen, sie im Körper zu lenken und auf diese Weise zurück in die eigene Kraft zu kommen – immer wieder.“  </a:t>
            </a:r>
          </a:p>
          <a:p>
            <a:pPr algn="ctr"/>
            <a:r>
              <a:rPr lang="de-DE" sz="1200" dirty="0">
                <a:solidFill>
                  <a:schemeClr val="accent2">
                    <a:lumMod val="50000"/>
                  </a:schemeClr>
                </a:solidFill>
              </a:rPr>
              <a:t> - Dr. Isa Grüber</a:t>
            </a:r>
          </a:p>
        </p:txBody>
      </p:sp>
    </p:spTree>
    <p:extLst>
      <p:ext uri="{BB962C8B-B14F-4D97-AF65-F5344CB8AC3E}">
        <p14:creationId xmlns:p14="http://schemas.microsoft.com/office/powerpoint/2010/main" val="21255651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Heilpraktiker Psych\Website-Text-Bilder\nach Anmeldg Fotos Pixabay\swan-4208564_128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733" y="836712"/>
            <a:ext cx="2758952" cy="1896780"/>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p:cNvSpPr txBox="1"/>
          <p:nvPr/>
        </p:nvSpPr>
        <p:spPr>
          <a:xfrm>
            <a:off x="1331640" y="4653323"/>
            <a:ext cx="2592287" cy="1661993"/>
          </a:xfrm>
          <a:prstGeom prst="rect">
            <a:avLst/>
          </a:prstGeom>
          <a:noFill/>
        </p:spPr>
        <p:txBody>
          <a:bodyPr wrap="square" rtlCol="0">
            <a:spAutoFit/>
          </a:bodyPr>
          <a:lstStyle/>
          <a:p>
            <a:r>
              <a:rPr lang="en-US" i="1" dirty="0">
                <a:solidFill>
                  <a:srgbClr val="C11546"/>
                </a:solidFill>
              </a:rPr>
              <a:t>“Safety is not the absence of threat</a:t>
            </a:r>
            <a:r>
              <a:rPr lang="en-US" i="1" dirty="0" smtClean="0">
                <a:solidFill>
                  <a:srgbClr val="C11546"/>
                </a:solidFill>
              </a:rPr>
              <a:t>,</a:t>
            </a:r>
          </a:p>
          <a:p>
            <a:r>
              <a:rPr lang="en-US" i="1" dirty="0" smtClean="0">
                <a:solidFill>
                  <a:srgbClr val="C11546"/>
                </a:solidFill>
              </a:rPr>
              <a:t>it </a:t>
            </a:r>
            <a:r>
              <a:rPr lang="en-US" i="1" dirty="0">
                <a:solidFill>
                  <a:srgbClr val="C11546"/>
                </a:solidFill>
              </a:rPr>
              <a:t>is the presence of connection.”    </a:t>
            </a:r>
            <a:endParaRPr lang="en-US" i="1" dirty="0" smtClean="0">
              <a:solidFill>
                <a:srgbClr val="C11546"/>
              </a:solidFill>
            </a:endParaRPr>
          </a:p>
          <a:p>
            <a:r>
              <a:rPr lang="de-DE" sz="1200" i="1" dirty="0" smtClean="0">
                <a:solidFill>
                  <a:srgbClr val="C11546"/>
                </a:solidFill>
              </a:rPr>
              <a:t>Gabor </a:t>
            </a:r>
            <a:r>
              <a:rPr lang="de-DE" sz="1200" i="1" dirty="0">
                <a:solidFill>
                  <a:srgbClr val="C11546"/>
                </a:solidFill>
              </a:rPr>
              <a:t>Mate</a:t>
            </a:r>
            <a:endParaRPr lang="de-DE" sz="1200" dirty="0">
              <a:solidFill>
                <a:srgbClr val="C11546"/>
              </a:solidFill>
            </a:endParaRPr>
          </a:p>
          <a:p>
            <a:endParaRPr lang="de-DE" dirty="0"/>
          </a:p>
        </p:txBody>
      </p:sp>
      <p:pic>
        <p:nvPicPr>
          <p:cNvPr id="1026" name="Picture 2" descr="B:\Heilpraktiker Psych\Website-Text-Bilder\nach Anmeldg Fotos Pixabay\lake-2063957_12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462"/>
            <a:ext cx="9144000" cy="3729037"/>
          </a:xfrm>
          <a:prstGeom prst="rect">
            <a:avLst/>
          </a:prstGeom>
          <a:noFill/>
          <a:extLst>
            <a:ext uri="{909E8E84-426E-40DD-AFC4-6F175D3DCCD1}">
              <a14:hiddenFill xmlns:a14="http://schemas.microsoft.com/office/drawing/2010/main">
                <a:solidFill>
                  <a:srgbClr val="FFFFFF"/>
                </a:solidFill>
              </a14:hiddenFill>
            </a:ext>
          </a:extLst>
        </p:spPr>
      </p:pic>
      <p:sp>
        <p:nvSpPr>
          <p:cNvPr id="3" name="Ellipse 2"/>
          <p:cNvSpPr/>
          <p:nvPr/>
        </p:nvSpPr>
        <p:spPr>
          <a:xfrm>
            <a:off x="467544" y="475804"/>
            <a:ext cx="4032448" cy="3168352"/>
          </a:xfrm>
          <a:prstGeom prst="ellipse">
            <a:avLst/>
          </a:prstGeom>
          <a:blipFill>
            <a:blip r:embed="rId4"/>
            <a:stretch>
              <a:fillRect/>
            </a:stretch>
          </a:blip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Abgerundetes Rechteck 3"/>
          <p:cNvSpPr/>
          <p:nvPr/>
        </p:nvSpPr>
        <p:spPr>
          <a:xfrm>
            <a:off x="4932040" y="2996084"/>
            <a:ext cx="3528392" cy="1296144"/>
          </a:xfrm>
          <a:prstGeom prst="roundRect">
            <a:avLst/>
          </a:prstGeom>
          <a:ln>
            <a:gradFill flip="none" rotWithShape="1">
              <a:gsLst>
                <a:gs pos="0">
                  <a:srgbClr val="03D4A8"/>
                </a:gs>
                <a:gs pos="25000">
                  <a:srgbClr val="21D6E0"/>
                </a:gs>
                <a:gs pos="75000">
                  <a:srgbClr val="0087E6"/>
                </a:gs>
                <a:gs pos="100000">
                  <a:srgbClr val="005CBF"/>
                </a:gs>
              </a:gsLst>
              <a:lin ang="5400000" scaled="1"/>
              <a:tileRect/>
            </a:gra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i="1" dirty="0">
                <a:solidFill>
                  <a:srgbClr val="C11546"/>
                </a:solidFill>
              </a:rPr>
              <a:t>“Safety is </a:t>
            </a:r>
            <a:r>
              <a:rPr lang="en-US" i="1" dirty="0" smtClean="0">
                <a:solidFill>
                  <a:srgbClr val="C11546"/>
                </a:solidFill>
              </a:rPr>
              <a:t>not</a:t>
            </a:r>
          </a:p>
          <a:p>
            <a:pPr algn="ctr"/>
            <a:r>
              <a:rPr lang="en-US" i="1" dirty="0" smtClean="0">
                <a:solidFill>
                  <a:srgbClr val="C11546"/>
                </a:solidFill>
              </a:rPr>
              <a:t>the </a:t>
            </a:r>
            <a:r>
              <a:rPr lang="en-US" i="1" dirty="0">
                <a:solidFill>
                  <a:srgbClr val="C11546"/>
                </a:solidFill>
              </a:rPr>
              <a:t>absence of threat,</a:t>
            </a:r>
          </a:p>
          <a:p>
            <a:pPr algn="ctr"/>
            <a:r>
              <a:rPr lang="en-US" i="1" dirty="0">
                <a:solidFill>
                  <a:srgbClr val="C11546"/>
                </a:solidFill>
              </a:rPr>
              <a:t>it is the presence of connection.”    </a:t>
            </a:r>
          </a:p>
          <a:p>
            <a:pPr algn="ctr"/>
            <a:r>
              <a:rPr lang="de-DE" sz="1200" i="1" dirty="0">
                <a:solidFill>
                  <a:srgbClr val="C11546"/>
                </a:solidFill>
              </a:rPr>
              <a:t>Gabor Mate</a:t>
            </a:r>
            <a:endParaRPr lang="de-DE" sz="1200" dirty="0">
              <a:solidFill>
                <a:srgbClr val="C11546"/>
              </a:solidFill>
            </a:endParaRPr>
          </a:p>
        </p:txBody>
      </p:sp>
    </p:spTree>
    <p:extLst>
      <p:ext uri="{BB962C8B-B14F-4D97-AF65-F5344CB8AC3E}">
        <p14:creationId xmlns:p14="http://schemas.microsoft.com/office/powerpoint/2010/main" val="2542406066"/>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1885</Words>
  <Application>Microsoft Office PowerPoint</Application>
  <PresentationFormat>Bildschirmpräsentation (4:3)</PresentationFormat>
  <Paragraphs>207</Paragraphs>
  <Slides>42</Slides>
  <Notes>3</Notes>
  <HiddenSlides>0</HiddenSlides>
  <MMClips>0</MMClips>
  <ScaleCrop>false</ScaleCrop>
  <HeadingPairs>
    <vt:vector size="4" baseType="variant">
      <vt:variant>
        <vt:lpstr>Design</vt:lpstr>
      </vt:variant>
      <vt:variant>
        <vt:i4>1</vt:i4>
      </vt:variant>
      <vt:variant>
        <vt:lpstr>Folientitel</vt:lpstr>
      </vt:variant>
      <vt:variant>
        <vt:i4>42</vt:i4>
      </vt:variant>
    </vt:vector>
  </HeadingPairs>
  <TitlesOfParts>
    <vt:vector size="43" baseType="lpstr">
      <vt:lpstr>Larissa-Design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dörte</dc:creator>
  <cp:lastModifiedBy>dörte</cp:lastModifiedBy>
  <cp:revision>98</cp:revision>
  <dcterms:created xsi:type="dcterms:W3CDTF">2024-01-15T14:45:06Z</dcterms:created>
  <dcterms:modified xsi:type="dcterms:W3CDTF">2024-02-01T19:31:47Z</dcterms:modified>
</cp:coreProperties>
</file>